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sldIdLst>
    <p:sldId id="258" r:id="rId2"/>
    <p:sldId id="289" r:id="rId3"/>
    <p:sldId id="262" r:id="rId4"/>
    <p:sldId id="283" r:id="rId5"/>
    <p:sldId id="293" r:id="rId6"/>
    <p:sldId id="284" r:id="rId7"/>
    <p:sldId id="285" r:id="rId8"/>
    <p:sldId id="286" r:id="rId9"/>
    <p:sldId id="287" r:id="rId10"/>
    <p:sldId id="288" r:id="rId11"/>
    <p:sldId id="290" r:id="rId12"/>
    <p:sldId id="291" r:id="rId13"/>
    <p:sldId id="292" r:id="rId14"/>
    <p:sldId id="27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E8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707"/>
  </p:normalViewPr>
  <p:slideViewPr>
    <p:cSldViewPr snapToGrid="0" snapToObjects="1">
      <p:cViewPr varScale="1">
        <p:scale>
          <a:sx n="105" d="100"/>
          <a:sy n="105" d="100"/>
        </p:scale>
        <p:origin x="55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20.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59435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133266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B22E79D-F440-3C46-99D0-93BF3502B8EF}" type="slidenum">
              <a:rPr lang="es-ES_tradnl" smtClean="0"/>
              <a:t>‹Nº›</a:t>
            </a:fld>
            <a:endParaRPr lang="es-ES_tradnl"/>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448379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4632757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B22E79D-F440-3C46-99D0-93BF3502B8EF}" type="slidenum">
              <a:rPr lang="es-ES_tradnl" smtClean="0"/>
              <a:t>‹Nº›</a:t>
            </a:fld>
            <a:endParaRPr lang="es-ES_tradnl"/>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29584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6088627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740237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3252371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378834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359138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181950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383871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576402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2668133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4105856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4971573-3F78-294C-8970-F56F1D210865}" type="datetimeFigureOut">
              <a:rPr lang="es-ES_tradnl" smtClean="0"/>
              <a:t>06/05/2022</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1818610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4971573-3F78-294C-8970-F56F1D210865}" type="datetimeFigureOut">
              <a:rPr lang="es-ES_tradnl" smtClean="0"/>
              <a:t>06/05/2022</a:t>
            </a:fld>
            <a:endParaRPr lang="es-ES_tradnl"/>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B22E79D-F440-3C46-99D0-93BF3502B8EF}" type="slidenum">
              <a:rPr lang="es-ES_tradnl" smtClean="0"/>
              <a:t>‹Nº›</a:t>
            </a:fld>
            <a:endParaRPr lang="es-ES_tradnl"/>
          </a:p>
        </p:txBody>
      </p:sp>
    </p:spTree>
    <p:extLst>
      <p:ext uri="{BB962C8B-B14F-4D97-AF65-F5344CB8AC3E}">
        <p14:creationId xmlns:p14="http://schemas.microsoft.com/office/powerpoint/2010/main" val="3205559355"/>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132522" y="424398"/>
            <a:ext cx="9346502" cy="2554545"/>
          </a:xfrm>
          <a:prstGeom prst="rect">
            <a:avLst/>
          </a:prstGeom>
          <a:noFill/>
        </p:spPr>
        <p:txBody>
          <a:bodyPr wrap="square" rtlCol="0">
            <a:spAutoFit/>
          </a:bodyPr>
          <a:lstStyle/>
          <a:p>
            <a:pPr algn="r"/>
            <a:r>
              <a:rPr lang="es-CO" sz="8000" dirty="0">
                <a:latin typeface="Bodoni MT Black" panose="02070A03080606020203" pitchFamily="18" charset="0"/>
              </a:rPr>
              <a:t>Costeo de tabla de picar </a:t>
            </a:r>
          </a:p>
        </p:txBody>
      </p:sp>
      <p:sp>
        <p:nvSpPr>
          <p:cNvPr id="5" name="CuadroTexto 4">
            <a:extLst>
              <a:ext uri="{FF2B5EF4-FFF2-40B4-BE49-F238E27FC236}">
                <a16:creationId xmlns:a16="http://schemas.microsoft.com/office/drawing/2014/main" id="{ED69619B-0CCF-9505-5C11-291CF85D8473}"/>
              </a:ext>
            </a:extLst>
          </p:cNvPr>
          <p:cNvSpPr txBox="1"/>
          <p:nvPr/>
        </p:nvSpPr>
        <p:spPr>
          <a:xfrm>
            <a:off x="6096000" y="3244334"/>
            <a:ext cx="5925602" cy="369332"/>
          </a:xfrm>
          <a:prstGeom prst="rect">
            <a:avLst/>
          </a:prstGeom>
          <a:noFill/>
        </p:spPr>
        <p:txBody>
          <a:bodyPr wrap="square" rtlCol="0">
            <a:spAutoFit/>
          </a:bodyPr>
          <a:lstStyle/>
          <a:p>
            <a:r>
              <a:rPr lang="es-CO" dirty="0">
                <a:latin typeface="+mj-lt"/>
              </a:rPr>
              <a:t>Por: Mateo Sepúlveda Sánchez </a:t>
            </a:r>
          </a:p>
        </p:txBody>
      </p:sp>
    </p:spTree>
    <p:extLst>
      <p:ext uri="{BB962C8B-B14F-4D97-AF65-F5344CB8AC3E}">
        <p14:creationId xmlns:p14="http://schemas.microsoft.com/office/powerpoint/2010/main" val="1875532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AA079B-C636-1340-EE4F-07CFB30A9E3B}"/>
              </a:ext>
            </a:extLst>
          </p:cNvPr>
          <p:cNvSpPr>
            <a:spLocks noGrp="1"/>
          </p:cNvSpPr>
          <p:nvPr>
            <p:ph type="title"/>
          </p:nvPr>
        </p:nvSpPr>
        <p:spPr/>
        <p:txBody>
          <a:bodyPr/>
          <a:lstStyle/>
          <a:p>
            <a:r>
              <a:rPr lang="es-CO" sz="4400" dirty="0">
                <a:latin typeface="Bodoni MT Black" panose="02070A03080606020203" pitchFamily="18" charset="0"/>
              </a:rPr>
              <a:t>Precio final del producto</a:t>
            </a:r>
            <a:endParaRPr lang="es-ES" dirty="0"/>
          </a:p>
        </p:txBody>
      </p:sp>
      <p:graphicFrame>
        <p:nvGraphicFramePr>
          <p:cNvPr id="4" name="Tabla 3">
            <a:extLst>
              <a:ext uri="{FF2B5EF4-FFF2-40B4-BE49-F238E27FC236}">
                <a16:creationId xmlns:a16="http://schemas.microsoft.com/office/drawing/2014/main" id="{8D9E846D-954F-8AF0-4F4C-00B977AAAAAE}"/>
              </a:ext>
            </a:extLst>
          </p:cNvPr>
          <p:cNvGraphicFramePr>
            <a:graphicFrameLocks noGrp="1"/>
          </p:cNvGraphicFramePr>
          <p:nvPr/>
        </p:nvGraphicFramePr>
        <p:xfrm>
          <a:off x="838200" y="-16103600"/>
          <a:ext cx="10515599" cy="2096917"/>
        </p:xfrm>
        <a:graphic>
          <a:graphicData uri="http://schemas.openxmlformats.org/drawingml/2006/table">
            <a:tbl>
              <a:tblPr>
                <a:tableStyleId>{5C22544A-7EE6-4342-B048-85BDC9FD1C3A}</a:tableStyleId>
              </a:tblPr>
              <a:tblGrid>
                <a:gridCol w="124022">
                  <a:extLst>
                    <a:ext uri="{9D8B030D-6E8A-4147-A177-3AD203B41FA5}">
                      <a16:colId xmlns:a16="http://schemas.microsoft.com/office/drawing/2014/main" val="2632376065"/>
                    </a:ext>
                  </a:extLst>
                </a:gridCol>
                <a:gridCol w="391145">
                  <a:extLst>
                    <a:ext uri="{9D8B030D-6E8A-4147-A177-3AD203B41FA5}">
                      <a16:colId xmlns:a16="http://schemas.microsoft.com/office/drawing/2014/main" val="3724680082"/>
                    </a:ext>
                  </a:extLst>
                </a:gridCol>
                <a:gridCol w="1612280">
                  <a:extLst>
                    <a:ext uri="{9D8B030D-6E8A-4147-A177-3AD203B41FA5}">
                      <a16:colId xmlns:a16="http://schemas.microsoft.com/office/drawing/2014/main" val="1901304022"/>
                    </a:ext>
                  </a:extLst>
                </a:gridCol>
                <a:gridCol w="880076">
                  <a:extLst>
                    <a:ext uri="{9D8B030D-6E8A-4147-A177-3AD203B41FA5}">
                      <a16:colId xmlns:a16="http://schemas.microsoft.com/office/drawing/2014/main" val="3016076008"/>
                    </a:ext>
                  </a:extLst>
                </a:gridCol>
                <a:gridCol w="1125734">
                  <a:extLst>
                    <a:ext uri="{9D8B030D-6E8A-4147-A177-3AD203B41FA5}">
                      <a16:colId xmlns:a16="http://schemas.microsoft.com/office/drawing/2014/main" val="4084991340"/>
                    </a:ext>
                  </a:extLst>
                </a:gridCol>
                <a:gridCol w="801370">
                  <a:extLst>
                    <a:ext uri="{9D8B030D-6E8A-4147-A177-3AD203B41FA5}">
                      <a16:colId xmlns:a16="http://schemas.microsoft.com/office/drawing/2014/main" val="2990127065"/>
                    </a:ext>
                  </a:extLst>
                </a:gridCol>
                <a:gridCol w="143102">
                  <a:extLst>
                    <a:ext uri="{9D8B030D-6E8A-4147-A177-3AD203B41FA5}">
                      <a16:colId xmlns:a16="http://schemas.microsoft.com/office/drawing/2014/main" val="486553761"/>
                    </a:ext>
                  </a:extLst>
                </a:gridCol>
                <a:gridCol w="934932">
                  <a:extLst>
                    <a:ext uri="{9D8B030D-6E8A-4147-A177-3AD203B41FA5}">
                      <a16:colId xmlns:a16="http://schemas.microsoft.com/office/drawing/2014/main" val="698017864"/>
                    </a:ext>
                  </a:extLst>
                </a:gridCol>
                <a:gridCol w="858611">
                  <a:extLst>
                    <a:ext uri="{9D8B030D-6E8A-4147-A177-3AD203B41FA5}">
                      <a16:colId xmlns:a16="http://schemas.microsoft.com/office/drawing/2014/main" val="4159556264"/>
                    </a:ext>
                  </a:extLst>
                </a:gridCol>
                <a:gridCol w="534247">
                  <a:extLst>
                    <a:ext uri="{9D8B030D-6E8A-4147-A177-3AD203B41FA5}">
                      <a16:colId xmlns:a16="http://schemas.microsoft.com/office/drawing/2014/main" val="3064933087"/>
                    </a:ext>
                  </a:extLst>
                </a:gridCol>
                <a:gridCol w="534247">
                  <a:extLst>
                    <a:ext uri="{9D8B030D-6E8A-4147-A177-3AD203B41FA5}">
                      <a16:colId xmlns:a16="http://schemas.microsoft.com/office/drawing/2014/main" val="889248502"/>
                    </a:ext>
                  </a:extLst>
                </a:gridCol>
                <a:gridCol w="639188">
                  <a:extLst>
                    <a:ext uri="{9D8B030D-6E8A-4147-A177-3AD203B41FA5}">
                      <a16:colId xmlns:a16="http://schemas.microsoft.com/office/drawing/2014/main" val="1528035815"/>
                    </a:ext>
                  </a:extLst>
                </a:gridCol>
                <a:gridCol w="868151">
                  <a:extLst>
                    <a:ext uri="{9D8B030D-6E8A-4147-A177-3AD203B41FA5}">
                      <a16:colId xmlns:a16="http://schemas.microsoft.com/office/drawing/2014/main" val="3793918813"/>
                    </a:ext>
                  </a:extLst>
                </a:gridCol>
                <a:gridCol w="934932">
                  <a:extLst>
                    <a:ext uri="{9D8B030D-6E8A-4147-A177-3AD203B41FA5}">
                      <a16:colId xmlns:a16="http://schemas.microsoft.com/office/drawing/2014/main" val="3495057997"/>
                    </a:ext>
                  </a:extLst>
                </a:gridCol>
                <a:gridCol w="133562">
                  <a:extLst>
                    <a:ext uri="{9D8B030D-6E8A-4147-A177-3AD203B41FA5}">
                      <a16:colId xmlns:a16="http://schemas.microsoft.com/office/drawing/2014/main" val="3273177679"/>
                    </a:ext>
                  </a:extLst>
                </a:gridCol>
              </a:tblGrid>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gridSpan="13">
                  <a:txBody>
                    <a:bodyPr/>
                    <a:lstStyle/>
                    <a:p>
                      <a:pPr algn="ctr" fontAlgn="ctr"/>
                      <a:r>
                        <a:rPr lang="es-ES" sz="900" u="none" strike="noStrike">
                          <a:effectLst/>
                        </a:rPr>
                        <a:t>2.4 PRECIO DE PRODUCTO</a:t>
                      </a:r>
                      <a:endParaRPr lang="es-ES" sz="9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2582423362"/>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rowSpan="2">
                  <a:txBody>
                    <a:bodyPr/>
                    <a:lstStyle/>
                    <a:p>
                      <a:pPr algn="ctr" fontAlgn="ctr"/>
                      <a:r>
                        <a:rPr lang="es-ES" sz="800" u="none" strike="noStrike">
                          <a:effectLst/>
                        </a:rPr>
                        <a:t> REF. </a:t>
                      </a:r>
                      <a:endParaRPr lang="es-ES" sz="800" b="1" i="0" u="none" strike="noStrike">
                        <a:solidFill>
                          <a:srgbClr val="000000"/>
                        </a:solidFill>
                        <a:effectLst/>
                        <a:latin typeface="Arial" panose="020B0604020202020204" pitchFamily="34" charset="0"/>
                      </a:endParaRPr>
                    </a:p>
                  </a:txBody>
                  <a:tcPr marL="0" marR="0" marT="0" marB="0" anchor="ctr"/>
                </a:tc>
                <a:tc rowSpan="2" gridSpan="2">
                  <a:txBody>
                    <a:bodyPr/>
                    <a:lstStyle/>
                    <a:p>
                      <a:pPr algn="ctr" fontAlgn="ctr"/>
                      <a:r>
                        <a:rPr lang="es-ES" sz="800" u="none" strike="noStrike">
                          <a:effectLst/>
                        </a:rPr>
                        <a:t> NOMBRE DEL PRODUCTO </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rowSpan="2">
                  <a:txBody>
                    <a:bodyPr/>
                    <a:lstStyle/>
                    <a:p>
                      <a:pPr algn="ctr" fontAlgn="ctr"/>
                      <a:r>
                        <a:rPr lang="es-ES" sz="800" u="none" strike="noStrike">
                          <a:effectLst/>
                        </a:rPr>
                        <a:t>COSTOS VARIABLES</a:t>
                      </a:r>
                      <a:endParaRPr lang="es-ES" sz="800" b="1" i="0" u="none" strike="noStrike">
                        <a:solidFill>
                          <a:srgbClr val="000000"/>
                        </a:solidFill>
                        <a:effectLst/>
                        <a:latin typeface="Arial" panose="020B0604020202020204" pitchFamily="34" charset="0"/>
                      </a:endParaRPr>
                    </a:p>
                  </a:txBody>
                  <a:tcPr marL="0" marR="0" marT="0" marB="0" anchor="ctr"/>
                </a:tc>
                <a:tc gridSpan="3">
                  <a:txBody>
                    <a:bodyPr/>
                    <a:lstStyle/>
                    <a:p>
                      <a:pPr algn="ctr" fontAlgn="ctr"/>
                      <a:r>
                        <a:rPr lang="es-ES" sz="800" u="none" strike="noStrike">
                          <a:effectLst/>
                        </a:rPr>
                        <a:t>CONTRIBUCIÓN AL CF</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rowSpan="2" gridSpan="2">
                  <a:txBody>
                    <a:bodyPr/>
                    <a:lstStyle/>
                    <a:p>
                      <a:pPr algn="ctr" fontAlgn="ctr"/>
                      <a:r>
                        <a:rPr lang="es-ES" sz="800" u="none" strike="noStrike">
                          <a:effectLst/>
                        </a:rPr>
                        <a:t>TOTAL COSTO DEL PRODUCTO</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gridSpan="2">
                  <a:txBody>
                    <a:bodyPr/>
                    <a:lstStyle/>
                    <a:p>
                      <a:pPr algn="ctr" fontAlgn="ctr"/>
                      <a:r>
                        <a:rPr lang="es-ES" sz="800" u="none" strike="noStrike">
                          <a:effectLst/>
                        </a:rPr>
                        <a:t>UTILIDAD ESPERADA</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gridSpan="2">
                  <a:txBody>
                    <a:bodyPr/>
                    <a:lstStyle/>
                    <a:p>
                      <a:pPr algn="ctr" fontAlgn="ctr"/>
                      <a:r>
                        <a:rPr lang="es-ES" sz="800" u="none" strike="noStrike">
                          <a:effectLst/>
                        </a:rPr>
                        <a:t>PRECIO DE VENTA</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244533631"/>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gridSpan="2" vMerge="1">
                  <a:txBody>
                    <a:bodyPr/>
                    <a:lstStyle/>
                    <a:p>
                      <a:endParaRPr lang="es-ES"/>
                    </a:p>
                  </a:txBody>
                  <a:tcPr/>
                </a:tc>
                <a:tc hMerge="1" vMerge="1">
                  <a:txBody>
                    <a:bodyPr/>
                    <a:lstStyle/>
                    <a:p>
                      <a:endParaRPr lang="es-ES"/>
                    </a:p>
                  </a:txBody>
                  <a:tcPr/>
                </a:tc>
                <a:tc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vMerge="1">
                  <a:txBody>
                    <a:bodyPr/>
                    <a:lstStyle/>
                    <a:p>
                      <a:endParaRPr lang="es-ES"/>
                    </a:p>
                  </a:txBody>
                  <a:tcPr/>
                </a:tc>
                <a:tc hMerge="1"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vMerge="1">
                  <a:txBody>
                    <a:bodyPr/>
                    <a:lstStyle/>
                    <a:p>
                      <a:endParaRPr lang="es-ES"/>
                    </a:p>
                  </a:txBody>
                  <a:tcPr/>
                </a:tc>
                <a:tc hMerge="1" v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23406"/>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$ 94.245</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31%</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$ 29.228</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a:txBody>
                    <a:bodyPr/>
                    <a:lstStyle/>
                    <a:p>
                      <a:pPr algn="ctr" fontAlgn="ctr"/>
                      <a:r>
                        <a:rPr lang="es-ES" sz="800" u="none" strike="noStrike">
                          <a:effectLst/>
                        </a:rPr>
                        <a:t>$ 123.472</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30%</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r" fontAlgn="ctr"/>
                      <a:r>
                        <a:rPr lang="es-ES" sz="800" u="none" strike="noStrike">
                          <a:effectLst/>
                        </a:rPr>
                        <a:t>37041,625</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$ 160.514</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54366334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04076700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4">
                  <a:txBody>
                    <a:bodyPr/>
                    <a:lstStyle/>
                    <a:p>
                      <a:pPr algn="ctr" fontAlgn="ctr"/>
                      <a:r>
                        <a:rPr lang="es-ES" sz="800" u="none" strike="noStrike">
                          <a:effectLst/>
                        </a:rPr>
                        <a:t> PUNTO DE EQUILIBRIO DE UN PRODUCTO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59608653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3">
                  <a:txBody>
                    <a:bodyPr/>
                    <a:lstStyle/>
                    <a:p>
                      <a:pPr algn="ctr" fontAlgn="ctr"/>
                      <a:r>
                        <a:rPr lang="es-ES" sz="800" u="none" strike="noStrike">
                          <a:effectLst/>
                        </a:rPr>
                        <a:t> Total costos y gastos fijos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2">
                  <a:txBody>
                    <a:bodyPr/>
                    <a:lstStyle/>
                    <a:p>
                      <a:pPr algn="ctr" fontAlgn="ctr"/>
                      <a:r>
                        <a:rPr lang="es-ES" sz="800" u="none" strike="noStrike">
                          <a:effectLst/>
                        </a:rPr>
                        <a:t> $                 1.350.000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rowSpan="2">
                  <a:txBody>
                    <a:bodyPr/>
                    <a:lstStyle/>
                    <a:p>
                      <a:pPr algn="l" fontAlgn="ctr"/>
                      <a:r>
                        <a:rPr lang="es-ES" sz="800" u="none" strike="noStrike">
                          <a:effectLst/>
                        </a:rPr>
                        <a:t>20</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63928081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vMerge="1">
                  <a:txBody>
                    <a:bodyPr/>
                    <a:lstStyle/>
                    <a:p>
                      <a:endParaRPr lang="es-ES"/>
                    </a:p>
                  </a:txBody>
                  <a:tcPr/>
                </a:tc>
                <a:tc rowSpan="2">
                  <a:txBody>
                    <a:bodyPr/>
                    <a:lstStyle/>
                    <a:p>
                      <a:pPr algn="l" fontAlgn="b"/>
                      <a:r>
                        <a:rPr lang="es-ES" sz="800" u="none" strike="noStrike">
                          <a:effectLst/>
                        </a:rPr>
                        <a:t> Precio unitario</a:t>
                      </a:r>
                      <a:br>
                        <a:rPr lang="es-ES" sz="800" u="none" strike="noStrike">
                          <a:effectLst/>
                        </a:rPr>
                      </a:br>
                      <a:r>
                        <a:rPr lang="es-ES" sz="800" u="none" strike="noStrike">
                          <a:effectLst/>
                        </a:rPr>
                        <a:t>de venta                      </a:t>
                      </a:r>
                      <a:endParaRPr lang="es-ES" sz="800" b="0" i="0" u="none" strike="noStrike">
                        <a:solidFill>
                          <a:srgbClr val="000000"/>
                        </a:solidFill>
                        <a:effectLst/>
                        <a:latin typeface="Calibri" panose="020F0502020204030204" pitchFamily="34" charset="0"/>
                      </a:endParaRPr>
                    </a:p>
                  </a:txBody>
                  <a:tcPr marL="0" marR="0" marT="0" marB="0" anchor="ctr"/>
                </a:tc>
                <a:tc rowSpan="2">
                  <a:txBody>
                    <a:bodyPr/>
                    <a:lstStyle/>
                    <a:p>
                      <a:pPr algn="ctr" fontAlgn="ctr"/>
                      <a:r>
                        <a:rPr lang="es-ES" sz="800" u="none" strike="noStrike">
                          <a:effectLst/>
                        </a:rPr>
                        <a:t> Costo </a:t>
                      </a:r>
                      <a:br>
                        <a:rPr lang="es-ES" sz="800" u="none" strike="noStrike">
                          <a:effectLst/>
                        </a:rPr>
                      </a:br>
                      <a:r>
                        <a:rPr lang="es-ES" sz="800" u="none" strike="noStrike">
                          <a:effectLst/>
                        </a:rPr>
                        <a:t>variable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a:txBody>
                    <a:bodyPr/>
                    <a:lstStyle/>
                    <a:p>
                      <a:pPr algn="l" fontAlgn="ctr"/>
                      <a:r>
                        <a:rPr lang="es-ES" sz="800" u="none" strike="noStrike">
                          <a:effectLst/>
                        </a:rPr>
                        <a:t> $  160.514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   94.245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01913194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30451409"/>
                  </a:ext>
                </a:extLst>
              </a:tr>
              <a:tr h="143134">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77256915"/>
                  </a:ext>
                </a:extLst>
              </a:tr>
              <a:tr h="150291">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ctr" fontAlgn="b"/>
                      <a:r>
                        <a:rPr lang="es-ES" sz="800" u="none" strike="noStrike" dirty="0">
                          <a:effectLst/>
                        </a:rPr>
                        <a:t> </a:t>
                      </a:r>
                      <a:endParaRPr lang="es-ES" sz="800" b="0" i="0" u="none" strike="noStrike" dirty="0">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94358667"/>
                  </a:ext>
                </a:extLst>
              </a:tr>
            </a:tbl>
          </a:graphicData>
        </a:graphic>
      </p:graphicFrame>
      <p:sp>
        <p:nvSpPr>
          <p:cNvPr id="5" name="Menos 5">
            <a:extLst>
              <a:ext uri="{FF2B5EF4-FFF2-40B4-BE49-F238E27FC236}">
                <a16:creationId xmlns:a16="http://schemas.microsoft.com/office/drawing/2014/main" id="{00000000-0008-0000-0700-000006000000}"/>
              </a:ext>
            </a:extLst>
          </p:cNvPr>
          <p:cNvSpPr/>
          <p:nvPr/>
        </p:nvSpPr>
        <p:spPr>
          <a:xfrm>
            <a:off x="6392863" y="22948900"/>
            <a:ext cx="95250" cy="14288"/>
          </a:xfrm>
          <a:prstGeom prst="mathMinus">
            <a:avLst/>
          </a:prstGeom>
        </p:spPr>
        <p:style>
          <a:lnRef idx="1">
            <a:schemeClr val="dk1"/>
          </a:lnRef>
          <a:fillRef idx="2">
            <a:schemeClr val="dk1"/>
          </a:fillRef>
          <a:effectRef idx="1">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lang="es-CO" sz="1100"/>
          </a:p>
        </p:txBody>
      </p:sp>
      <p:pic>
        <p:nvPicPr>
          <p:cNvPr id="6" name="Imagen 5">
            <a:extLst>
              <a:ext uri="{FF2B5EF4-FFF2-40B4-BE49-F238E27FC236}">
                <a16:creationId xmlns:a16="http://schemas.microsoft.com/office/drawing/2014/main" id="{1E54E575-18D8-2F25-3785-21D3D4C23640}"/>
              </a:ext>
            </a:extLst>
          </p:cNvPr>
          <p:cNvPicPr>
            <a:picLocks noChangeAspect="1"/>
          </p:cNvPicPr>
          <p:nvPr/>
        </p:nvPicPr>
        <p:blipFill>
          <a:blip r:embed="rId2"/>
          <a:stretch>
            <a:fillRect/>
          </a:stretch>
        </p:blipFill>
        <p:spPr>
          <a:xfrm>
            <a:off x="0" y="2769243"/>
            <a:ext cx="12192000" cy="2453370"/>
          </a:xfrm>
          <a:prstGeom prst="rect">
            <a:avLst/>
          </a:prstGeom>
        </p:spPr>
      </p:pic>
    </p:spTree>
    <p:extLst>
      <p:ext uri="{BB962C8B-B14F-4D97-AF65-F5344CB8AC3E}">
        <p14:creationId xmlns:p14="http://schemas.microsoft.com/office/powerpoint/2010/main" val="2941437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AA079B-C636-1340-EE4F-07CFB30A9E3B}"/>
              </a:ext>
            </a:extLst>
          </p:cNvPr>
          <p:cNvSpPr>
            <a:spLocks noGrp="1"/>
          </p:cNvSpPr>
          <p:nvPr>
            <p:ph type="title"/>
          </p:nvPr>
        </p:nvSpPr>
        <p:spPr/>
        <p:txBody>
          <a:bodyPr/>
          <a:lstStyle/>
          <a:p>
            <a:r>
              <a:rPr lang="es-CO" sz="4400" dirty="0">
                <a:latin typeface="Bodoni MT Black" panose="02070A03080606020203" pitchFamily="18" charset="0"/>
              </a:rPr>
              <a:t>Capacidad de producción</a:t>
            </a:r>
            <a:endParaRPr lang="es-ES" dirty="0"/>
          </a:p>
        </p:txBody>
      </p:sp>
      <p:graphicFrame>
        <p:nvGraphicFramePr>
          <p:cNvPr id="4" name="Tabla 3">
            <a:extLst>
              <a:ext uri="{FF2B5EF4-FFF2-40B4-BE49-F238E27FC236}">
                <a16:creationId xmlns:a16="http://schemas.microsoft.com/office/drawing/2014/main" id="{8D9E846D-954F-8AF0-4F4C-00B977AAAAAE}"/>
              </a:ext>
            </a:extLst>
          </p:cNvPr>
          <p:cNvGraphicFramePr>
            <a:graphicFrameLocks noGrp="1"/>
          </p:cNvGraphicFramePr>
          <p:nvPr/>
        </p:nvGraphicFramePr>
        <p:xfrm>
          <a:off x="838200" y="-16103600"/>
          <a:ext cx="10515599" cy="2096917"/>
        </p:xfrm>
        <a:graphic>
          <a:graphicData uri="http://schemas.openxmlformats.org/drawingml/2006/table">
            <a:tbl>
              <a:tblPr>
                <a:tableStyleId>{5C22544A-7EE6-4342-B048-85BDC9FD1C3A}</a:tableStyleId>
              </a:tblPr>
              <a:tblGrid>
                <a:gridCol w="124022">
                  <a:extLst>
                    <a:ext uri="{9D8B030D-6E8A-4147-A177-3AD203B41FA5}">
                      <a16:colId xmlns:a16="http://schemas.microsoft.com/office/drawing/2014/main" val="2632376065"/>
                    </a:ext>
                  </a:extLst>
                </a:gridCol>
                <a:gridCol w="391145">
                  <a:extLst>
                    <a:ext uri="{9D8B030D-6E8A-4147-A177-3AD203B41FA5}">
                      <a16:colId xmlns:a16="http://schemas.microsoft.com/office/drawing/2014/main" val="3724680082"/>
                    </a:ext>
                  </a:extLst>
                </a:gridCol>
                <a:gridCol w="1612280">
                  <a:extLst>
                    <a:ext uri="{9D8B030D-6E8A-4147-A177-3AD203B41FA5}">
                      <a16:colId xmlns:a16="http://schemas.microsoft.com/office/drawing/2014/main" val="1901304022"/>
                    </a:ext>
                  </a:extLst>
                </a:gridCol>
                <a:gridCol w="880076">
                  <a:extLst>
                    <a:ext uri="{9D8B030D-6E8A-4147-A177-3AD203B41FA5}">
                      <a16:colId xmlns:a16="http://schemas.microsoft.com/office/drawing/2014/main" val="3016076008"/>
                    </a:ext>
                  </a:extLst>
                </a:gridCol>
                <a:gridCol w="1125734">
                  <a:extLst>
                    <a:ext uri="{9D8B030D-6E8A-4147-A177-3AD203B41FA5}">
                      <a16:colId xmlns:a16="http://schemas.microsoft.com/office/drawing/2014/main" val="4084991340"/>
                    </a:ext>
                  </a:extLst>
                </a:gridCol>
                <a:gridCol w="801370">
                  <a:extLst>
                    <a:ext uri="{9D8B030D-6E8A-4147-A177-3AD203B41FA5}">
                      <a16:colId xmlns:a16="http://schemas.microsoft.com/office/drawing/2014/main" val="2990127065"/>
                    </a:ext>
                  </a:extLst>
                </a:gridCol>
                <a:gridCol w="143102">
                  <a:extLst>
                    <a:ext uri="{9D8B030D-6E8A-4147-A177-3AD203B41FA5}">
                      <a16:colId xmlns:a16="http://schemas.microsoft.com/office/drawing/2014/main" val="486553761"/>
                    </a:ext>
                  </a:extLst>
                </a:gridCol>
                <a:gridCol w="934932">
                  <a:extLst>
                    <a:ext uri="{9D8B030D-6E8A-4147-A177-3AD203B41FA5}">
                      <a16:colId xmlns:a16="http://schemas.microsoft.com/office/drawing/2014/main" val="698017864"/>
                    </a:ext>
                  </a:extLst>
                </a:gridCol>
                <a:gridCol w="858611">
                  <a:extLst>
                    <a:ext uri="{9D8B030D-6E8A-4147-A177-3AD203B41FA5}">
                      <a16:colId xmlns:a16="http://schemas.microsoft.com/office/drawing/2014/main" val="4159556264"/>
                    </a:ext>
                  </a:extLst>
                </a:gridCol>
                <a:gridCol w="534247">
                  <a:extLst>
                    <a:ext uri="{9D8B030D-6E8A-4147-A177-3AD203B41FA5}">
                      <a16:colId xmlns:a16="http://schemas.microsoft.com/office/drawing/2014/main" val="3064933087"/>
                    </a:ext>
                  </a:extLst>
                </a:gridCol>
                <a:gridCol w="534247">
                  <a:extLst>
                    <a:ext uri="{9D8B030D-6E8A-4147-A177-3AD203B41FA5}">
                      <a16:colId xmlns:a16="http://schemas.microsoft.com/office/drawing/2014/main" val="889248502"/>
                    </a:ext>
                  </a:extLst>
                </a:gridCol>
                <a:gridCol w="639188">
                  <a:extLst>
                    <a:ext uri="{9D8B030D-6E8A-4147-A177-3AD203B41FA5}">
                      <a16:colId xmlns:a16="http://schemas.microsoft.com/office/drawing/2014/main" val="1528035815"/>
                    </a:ext>
                  </a:extLst>
                </a:gridCol>
                <a:gridCol w="868151">
                  <a:extLst>
                    <a:ext uri="{9D8B030D-6E8A-4147-A177-3AD203B41FA5}">
                      <a16:colId xmlns:a16="http://schemas.microsoft.com/office/drawing/2014/main" val="3793918813"/>
                    </a:ext>
                  </a:extLst>
                </a:gridCol>
                <a:gridCol w="934932">
                  <a:extLst>
                    <a:ext uri="{9D8B030D-6E8A-4147-A177-3AD203B41FA5}">
                      <a16:colId xmlns:a16="http://schemas.microsoft.com/office/drawing/2014/main" val="3495057997"/>
                    </a:ext>
                  </a:extLst>
                </a:gridCol>
                <a:gridCol w="133562">
                  <a:extLst>
                    <a:ext uri="{9D8B030D-6E8A-4147-A177-3AD203B41FA5}">
                      <a16:colId xmlns:a16="http://schemas.microsoft.com/office/drawing/2014/main" val="3273177679"/>
                    </a:ext>
                  </a:extLst>
                </a:gridCol>
              </a:tblGrid>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gridSpan="13">
                  <a:txBody>
                    <a:bodyPr/>
                    <a:lstStyle/>
                    <a:p>
                      <a:pPr algn="ctr" fontAlgn="ctr"/>
                      <a:r>
                        <a:rPr lang="es-ES" sz="900" u="none" strike="noStrike">
                          <a:effectLst/>
                        </a:rPr>
                        <a:t>2.4 PRECIO DE PRODUCTO</a:t>
                      </a:r>
                      <a:endParaRPr lang="es-ES" sz="9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2582423362"/>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rowSpan="2">
                  <a:txBody>
                    <a:bodyPr/>
                    <a:lstStyle/>
                    <a:p>
                      <a:pPr algn="ctr" fontAlgn="ctr"/>
                      <a:r>
                        <a:rPr lang="es-ES" sz="800" u="none" strike="noStrike">
                          <a:effectLst/>
                        </a:rPr>
                        <a:t> REF. </a:t>
                      </a:r>
                      <a:endParaRPr lang="es-ES" sz="800" b="1" i="0" u="none" strike="noStrike">
                        <a:solidFill>
                          <a:srgbClr val="000000"/>
                        </a:solidFill>
                        <a:effectLst/>
                        <a:latin typeface="Arial" panose="020B0604020202020204" pitchFamily="34" charset="0"/>
                      </a:endParaRPr>
                    </a:p>
                  </a:txBody>
                  <a:tcPr marL="0" marR="0" marT="0" marB="0" anchor="ctr"/>
                </a:tc>
                <a:tc rowSpan="2" gridSpan="2">
                  <a:txBody>
                    <a:bodyPr/>
                    <a:lstStyle/>
                    <a:p>
                      <a:pPr algn="ctr" fontAlgn="ctr"/>
                      <a:r>
                        <a:rPr lang="es-ES" sz="800" u="none" strike="noStrike">
                          <a:effectLst/>
                        </a:rPr>
                        <a:t> NOMBRE DEL PRODUCTO </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rowSpan="2">
                  <a:txBody>
                    <a:bodyPr/>
                    <a:lstStyle/>
                    <a:p>
                      <a:pPr algn="ctr" fontAlgn="ctr"/>
                      <a:r>
                        <a:rPr lang="es-ES" sz="800" u="none" strike="noStrike">
                          <a:effectLst/>
                        </a:rPr>
                        <a:t>COSTOS VARIABLES</a:t>
                      </a:r>
                      <a:endParaRPr lang="es-ES" sz="800" b="1" i="0" u="none" strike="noStrike">
                        <a:solidFill>
                          <a:srgbClr val="000000"/>
                        </a:solidFill>
                        <a:effectLst/>
                        <a:latin typeface="Arial" panose="020B0604020202020204" pitchFamily="34" charset="0"/>
                      </a:endParaRPr>
                    </a:p>
                  </a:txBody>
                  <a:tcPr marL="0" marR="0" marT="0" marB="0" anchor="ctr"/>
                </a:tc>
                <a:tc gridSpan="3">
                  <a:txBody>
                    <a:bodyPr/>
                    <a:lstStyle/>
                    <a:p>
                      <a:pPr algn="ctr" fontAlgn="ctr"/>
                      <a:r>
                        <a:rPr lang="es-ES" sz="800" u="none" strike="noStrike">
                          <a:effectLst/>
                        </a:rPr>
                        <a:t>CONTRIBUCIÓN AL CF</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rowSpan="2" gridSpan="2">
                  <a:txBody>
                    <a:bodyPr/>
                    <a:lstStyle/>
                    <a:p>
                      <a:pPr algn="ctr" fontAlgn="ctr"/>
                      <a:r>
                        <a:rPr lang="es-ES" sz="800" u="none" strike="noStrike">
                          <a:effectLst/>
                        </a:rPr>
                        <a:t>TOTAL COSTO DEL PRODUCTO</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gridSpan="2">
                  <a:txBody>
                    <a:bodyPr/>
                    <a:lstStyle/>
                    <a:p>
                      <a:pPr algn="ctr" fontAlgn="ctr"/>
                      <a:r>
                        <a:rPr lang="es-ES" sz="800" u="none" strike="noStrike">
                          <a:effectLst/>
                        </a:rPr>
                        <a:t>UTILIDAD ESPERADA</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gridSpan="2">
                  <a:txBody>
                    <a:bodyPr/>
                    <a:lstStyle/>
                    <a:p>
                      <a:pPr algn="ctr" fontAlgn="ctr"/>
                      <a:r>
                        <a:rPr lang="es-ES" sz="800" u="none" strike="noStrike">
                          <a:effectLst/>
                        </a:rPr>
                        <a:t>PRECIO DE VENTA</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244533631"/>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gridSpan="2" vMerge="1">
                  <a:txBody>
                    <a:bodyPr/>
                    <a:lstStyle/>
                    <a:p>
                      <a:endParaRPr lang="es-ES"/>
                    </a:p>
                  </a:txBody>
                  <a:tcPr/>
                </a:tc>
                <a:tc hMerge="1" vMerge="1">
                  <a:txBody>
                    <a:bodyPr/>
                    <a:lstStyle/>
                    <a:p>
                      <a:endParaRPr lang="es-ES"/>
                    </a:p>
                  </a:txBody>
                  <a:tcPr/>
                </a:tc>
                <a:tc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vMerge="1">
                  <a:txBody>
                    <a:bodyPr/>
                    <a:lstStyle/>
                    <a:p>
                      <a:endParaRPr lang="es-ES"/>
                    </a:p>
                  </a:txBody>
                  <a:tcPr/>
                </a:tc>
                <a:tc hMerge="1"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vMerge="1">
                  <a:txBody>
                    <a:bodyPr/>
                    <a:lstStyle/>
                    <a:p>
                      <a:endParaRPr lang="es-ES"/>
                    </a:p>
                  </a:txBody>
                  <a:tcPr/>
                </a:tc>
                <a:tc hMerge="1" v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23406"/>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$ 94.245</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31%</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$ 29.228</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a:txBody>
                    <a:bodyPr/>
                    <a:lstStyle/>
                    <a:p>
                      <a:pPr algn="ctr" fontAlgn="ctr"/>
                      <a:r>
                        <a:rPr lang="es-ES" sz="800" u="none" strike="noStrike">
                          <a:effectLst/>
                        </a:rPr>
                        <a:t>$ 123.472</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30%</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r" fontAlgn="ctr"/>
                      <a:r>
                        <a:rPr lang="es-ES" sz="800" u="none" strike="noStrike">
                          <a:effectLst/>
                        </a:rPr>
                        <a:t>37041,625</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$ 160.514</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54366334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04076700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4">
                  <a:txBody>
                    <a:bodyPr/>
                    <a:lstStyle/>
                    <a:p>
                      <a:pPr algn="ctr" fontAlgn="ctr"/>
                      <a:r>
                        <a:rPr lang="es-ES" sz="800" u="none" strike="noStrike">
                          <a:effectLst/>
                        </a:rPr>
                        <a:t> PUNTO DE EQUILIBRIO DE UN PRODUCTO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59608653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3">
                  <a:txBody>
                    <a:bodyPr/>
                    <a:lstStyle/>
                    <a:p>
                      <a:pPr algn="ctr" fontAlgn="ctr"/>
                      <a:r>
                        <a:rPr lang="es-ES" sz="800" u="none" strike="noStrike">
                          <a:effectLst/>
                        </a:rPr>
                        <a:t> Total costos y gastos fijos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2">
                  <a:txBody>
                    <a:bodyPr/>
                    <a:lstStyle/>
                    <a:p>
                      <a:pPr algn="ctr" fontAlgn="ctr"/>
                      <a:r>
                        <a:rPr lang="es-ES" sz="800" u="none" strike="noStrike">
                          <a:effectLst/>
                        </a:rPr>
                        <a:t> $                 1.350.000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rowSpan="2">
                  <a:txBody>
                    <a:bodyPr/>
                    <a:lstStyle/>
                    <a:p>
                      <a:pPr algn="l" fontAlgn="ctr"/>
                      <a:r>
                        <a:rPr lang="es-ES" sz="800" u="none" strike="noStrike">
                          <a:effectLst/>
                        </a:rPr>
                        <a:t>20</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63928081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vMerge="1">
                  <a:txBody>
                    <a:bodyPr/>
                    <a:lstStyle/>
                    <a:p>
                      <a:endParaRPr lang="es-ES"/>
                    </a:p>
                  </a:txBody>
                  <a:tcPr/>
                </a:tc>
                <a:tc rowSpan="2">
                  <a:txBody>
                    <a:bodyPr/>
                    <a:lstStyle/>
                    <a:p>
                      <a:pPr algn="l" fontAlgn="b"/>
                      <a:r>
                        <a:rPr lang="es-ES" sz="800" u="none" strike="noStrike">
                          <a:effectLst/>
                        </a:rPr>
                        <a:t> Precio unitario</a:t>
                      </a:r>
                      <a:br>
                        <a:rPr lang="es-ES" sz="800" u="none" strike="noStrike">
                          <a:effectLst/>
                        </a:rPr>
                      </a:br>
                      <a:r>
                        <a:rPr lang="es-ES" sz="800" u="none" strike="noStrike">
                          <a:effectLst/>
                        </a:rPr>
                        <a:t>de venta                      </a:t>
                      </a:r>
                      <a:endParaRPr lang="es-ES" sz="800" b="0" i="0" u="none" strike="noStrike">
                        <a:solidFill>
                          <a:srgbClr val="000000"/>
                        </a:solidFill>
                        <a:effectLst/>
                        <a:latin typeface="Calibri" panose="020F0502020204030204" pitchFamily="34" charset="0"/>
                      </a:endParaRPr>
                    </a:p>
                  </a:txBody>
                  <a:tcPr marL="0" marR="0" marT="0" marB="0" anchor="ctr"/>
                </a:tc>
                <a:tc rowSpan="2">
                  <a:txBody>
                    <a:bodyPr/>
                    <a:lstStyle/>
                    <a:p>
                      <a:pPr algn="ctr" fontAlgn="ctr"/>
                      <a:r>
                        <a:rPr lang="es-ES" sz="800" u="none" strike="noStrike">
                          <a:effectLst/>
                        </a:rPr>
                        <a:t> Costo </a:t>
                      </a:r>
                      <a:br>
                        <a:rPr lang="es-ES" sz="800" u="none" strike="noStrike">
                          <a:effectLst/>
                        </a:rPr>
                      </a:br>
                      <a:r>
                        <a:rPr lang="es-ES" sz="800" u="none" strike="noStrike">
                          <a:effectLst/>
                        </a:rPr>
                        <a:t>variable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a:txBody>
                    <a:bodyPr/>
                    <a:lstStyle/>
                    <a:p>
                      <a:pPr algn="l" fontAlgn="ctr"/>
                      <a:r>
                        <a:rPr lang="es-ES" sz="800" u="none" strike="noStrike">
                          <a:effectLst/>
                        </a:rPr>
                        <a:t> $  160.514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   94.245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01913194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30451409"/>
                  </a:ext>
                </a:extLst>
              </a:tr>
              <a:tr h="143134">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77256915"/>
                  </a:ext>
                </a:extLst>
              </a:tr>
              <a:tr h="150291">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ctr" fontAlgn="b"/>
                      <a:r>
                        <a:rPr lang="es-ES" sz="800" u="none" strike="noStrike" dirty="0">
                          <a:effectLst/>
                        </a:rPr>
                        <a:t> </a:t>
                      </a:r>
                      <a:endParaRPr lang="es-ES" sz="800" b="0" i="0" u="none" strike="noStrike" dirty="0">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94358667"/>
                  </a:ext>
                </a:extLst>
              </a:tr>
            </a:tbl>
          </a:graphicData>
        </a:graphic>
      </p:graphicFrame>
      <p:sp>
        <p:nvSpPr>
          <p:cNvPr id="5" name="Menos 5">
            <a:extLst>
              <a:ext uri="{FF2B5EF4-FFF2-40B4-BE49-F238E27FC236}">
                <a16:creationId xmlns:a16="http://schemas.microsoft.com/office/drawing/2014/main" id="{00000000-0008-0000-0700-000006000000}"/>
              </a:ext>
            </a:extLst>
          </p:cNvPr>
          <p:cNvSpPr/>
          <p:nvPr/>
        </p:nvSpPr>
        <p:spPr>
          <a:xfrm>
            <a:off x="6392863" y="22948900"/>
            <a:ext cx="95250" cy="14288"/>
          </a:xfrm>
          <a:prstGeom prst="mathMinus">
            <a:avLst/>
          </a:prstGeom>
        </p:spPr>
        <p:style>
          <a:lnRef idx="1">
            <a:schemeClr val="dk1"/>
          </a:lnRef>
          <a:fillRef idx="2">
            <a:schemeClr val="dk1"/>
          </a:fillRef>
          <a:effectRef idx="1">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lang="es-CO" sz="1100"/>
          </a:p>
        </p:txBody>
      </p:sp>
      <p:pic>
        <p:nvPicPr>
          <p:cNvPr id="3" name="Imagen 2">
            <a:extLst>
              <a:ext uri="{FF2B5EF4-FFF2-40B4-BE49-F238E27FC236}">
                <a16:creationId xmlns:a16="http://schemas.microsoft.com/office/drawing/2014/main" id="{8D7F4034-3E75-5E23-CE5D-77452739DC93}"/>
              </a:ext>
            </a:extLst>
          </p:cNvPr>
          <p:cNvPicPr>
            <a:picLocks noChangeAspect="1"/>
          </p:cNvPicPr>
          <p:nvPr/>
        </p:nvPicPr>
        <p:blipFill>
          <a:blip r:embed="rId2"/>
          <a:stretch>
            <a:fillRect/>
          </a:stretch>
        </p:blipFill>
        <p:spPr>
          <a:xfrm>
            <a:off x="600075" y="2224087"/>
            <a:ext cx="10991850" cy="2409825"/>
          </a:xfrm>
          <a:prstGeom prst="rect">
            <a:avLst/>
          </a:prstGeom>
        </p:spPr>
      </p:pic>
    </p:spTree>
    <p:extLst>
      <p:ext uri="{BB962C8B-B14F-4D97-AF65-F5344CB8AC3E}">
        <p14:creationId xmlns:p14="http://schemas.microsoft.com/office/powerpoint/2010/main" val="4064137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AA079B-C636-1340-EE4F-07CFB30A9E3B}"/>
              </a:ext>
            </a:extLst>
          </p:cNvPr>
          <p:cNvSpPr>
            <a:spLocks noGrp="1"/>
          </p:cNvSpPr>
          <p:nvPr>
            <p:ph type="title"/>
          </p:nvPr>
        </p:nvSpPr>
        <p:spPr/>
        <p:txBody>
          <a:bodyPr/>
          <a:lstStyle/>
          <a:p>
            <a:r>
              <a:rPr lang="es-CO" sz="4400" dirty="0">
                <a:latin typeface="Bodoni MT Black" panose="02070A03080606020203" pitchFamily="18" charset="0"/>
              </a:rPr>
              <a:t>Procesos tercerizados </a:t>
            </a:r>
            <a:endParaRPr lang="es-ES" dirty="0"/>
          </a:p>
        </p:txBody>
      </p:sp>
      <p:graphicFrame>
        <p:nvGraphicFramePr>
          <p:cNvPr id="4" name="Tabla 3">
            <a:extLst>
              <a:ext uri="{FF2B5EF4-FFF2-40B4-BE49-F238E27FC236}">
                <a16:creationId xmlns:a16="http://schemas.microsoft.com/office/drawing/2014/main" id="{8D9E846D-954F-8AF0-4F4C-00B977AAAAAE}"/>
              </a:ext>
            </a:extLst>
          </p:cNvPr>
          <p:cNvGraphicFramePr>
            <a:graphicFrameLocks noGrp="1"/>
          </p:cNvGraphicFramePr>
          <p:nvPr/>
        </p:nvGraphicFramePr>
        <p:xfrm>
          <a:off x="838200" y="-16103600"/>
          <a:ext cx="10515599" cy="2096917"/>
        </p:xfrm>
        <a:graphic>
          <a:graphicData uri="http://schemas.openxmlformats.org/drawingml/2006/table">
            <a:tbl>
              <a:tblPr>
                <a:tableStyleId>{5C22544A-7EE6-4342-B048-85BDC9FD1C3A}</a:tableStyleId>
              </a:tblPr>
              <a:tblGrid>
                <a:gridCol w="124022">
                  <a:extLst>
                    <a:ext uri="{9D8B030D-6E8A-4147-A177-3AD203B41FA5}">
                      <a16:colId xmlns:a16="http://schemas.microsoft.com/office/drawing/2014/main" val="2632376065"/>
                    </a:ext>
                  </a:extLst>
                </a:gridCol>
                <a:gridCol w="391145">
                  <a:extLst>
                    <a:ext uri="{9D8B030D-6E8A-4147-A177-3AD203B41FA5}">
                      <a16:colId xmlns:a16="http://schemas.microsoft.com/office/drawing/2014/main" val="3724680082"/>
                    </a:ext>
                  </a:extLst>
                </a:gridCol>
                <a:gridCol w="1612280">
                  <a:extLst>
                    <a:ext uri="{9D8B030D-6E8A-4147-A177-3AD203B41FA5}">
                      <a16:colId xmlns:a16="http://schemas.microsoft.com/office/drawing/2014/main" val="1901304022"/>
                    </a:ext>
                  </a:extLst>
                </a:gridCol>
                <a:gridCol w="880076">
                  <a:extLst>
                    <a:ext uri="{9D8B030D-6E8A-4147-A177-3AD203B41FA5}">
                      <a16:colId xmlns:a16="http://schemas.microsoft.com/office/drawing/2014/main" val="3016076008"/>
                    </a:ext>
                  </a:extLst>
                </a:gridCol>
                <a:gridCol w="1125734">
                  <a:extLst>
                    <a:ext uri="{9D8B030D-6E8A-4147-A177-3AD203B41FA5}">
                      <a16:colId xmlns:a16="http://schemas.microsoft.com/office/drawing/2014/main" val="4084991340"/>
                    </a:ext>
                  </a:extLst>
                </a:gridCol>
                <a:gridCol w="801370">
                  <a:extLst>
                    <a:ext uri="{9D8B030D-6E8A-4147-A177-3AD203B41FA5}">
                      <a16:colId xmlns:a16="http://schemas.microsoft.com/office/drawing/2014/main" val="2990127065"/>
                    </a:ext>
                  </a:extLst>
                </a:gridCol>
                <a:gridCol w="143102">
                  <a:extLst>
                    <a:ext uri="{9D8B030D-6E8A-4147-A177-3AD203B41FA5}">
                      <a16:colId xmlns:a16="http://schemas.microsoft.com/office/drawing/2014/main" val="486553761"/>
                    </a:ext>
                  </a:extLst>
                </a:gridCol>
                <a:gridCol w="934932">
                  <a:extLst>
                    <a:ext uri="{9D8B030D-6E8A-4147-A177-3AD203B41FA5}">
                      <a16:colId xmlns:a16="http://schemas.microsoft.com/office/drawing/2014/main" val="698017864"/>
                    </a:ext>
                  </a:extLst>
                </a:gridCol>
                <a:gridCol w="858611">
                  <a:extLst>
                    <a:ext uri="{9D8B030D-6E8A-4147-A177-3AD203B41FA5}">
                      <a16:colId xmlns:a16="http://schemas.microsoft.com/office/drawing/2014/main" val="4159556264"/>
                    </a:ext>
                  </a:extLst>
                </a:gridCol>
                <a:gridCol w="534247">
                  <a:extLst>
                    <a:ext uri="{9D8B030D-6E8A-4147-A177-3AD203B41FA5}">
                      <a16:colId xmlns:a16="http://schemas.microsoft.com/office/drawing/2014/main" val="3064933087"/>
                    </a:ext>
                  </a:extLst>
                </a:gridCol>
                <a:gridCol w="534247">
                  <a:extLst>
                    <a:ext uri="{9D8B030D-6E8A-4147-A177-3AD203B41FA5}">
                      <a16:colId xmlns:a16="http://schemas.microsoft.com/office/drawing/2014/main" val="889248502"/>
                    </a:ext>
                  </a:extLst>
                </a:gridCol>
                <a:gridCol w="639188">
                  <a:extLst>
                    <a:ext uri="{9D8B030D-6E8A-4147-A177-3AD203B41FA5}">
                      <a16:colId xmlns:a16="http://schemas.microsoft.com/office/drawing/2014/main" val="1528035815"/>
                    </a:ext>
                  </a:extLst>
                </a:gridCol>
                <a:gridCol w="868151">
                  <a:extLst>
                    <a:ext uri="{9D8B030D-6E8A-4147-A177-3AD203B41FA5}">
                      <a16:colId xmlns:a16="http://schemas.microsoft.com/office/drawing/2014/main" val="3793918813"/>
                    </a:ext>
                  </a:extLst>
                </a:gridCol>
                <a:gridCol w="934932">
                  <a:extLst>
                    <a:ext uri="{9D8B030D-6E8A-4147-A177-3AD203B41FA5}">
                      <a16:colId xmlns:a16="http://schemas.microsoft.com/office/drawing/2014/main" val="3495057997"/>
                    </a:ext>
                  </a:extLst>
                </a:gridCol>
                <a:gridCol w="133562">
                  <a:extLst>
                    <a:ext uri="{9D8B030D-6E8A-4147-A177-3AD203B41FA5}">
                      <a16:colId xmlns:a16="http://schemas.microsoft.com/office/drawing/2014/main" val="3273177679"/>
                    </a:ext>
                  </a:extLst>
                </a:gridCol>
              </a:tblGrid>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gridSpan="13">
                  <a:txBody>
                    <a:bodyPr/>
                    <a:lstStyle/>
                    <a:p>
                      <a:pPr algn="ctr" fontAlgn="ctr"/>
                      <a:r>
                        <a:rPr lang="es-ES" sz="900" u="none" strike="noStrike">
                          <a:effectLst/>
                        </a:rPr>
                        <a:t>2.4 PRECIO DE PRODUCTO</a:t>
                      </a:r>
                      <a:endParaRPr lang="es-ES" sz="9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2582423362"/>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rowSpan="2">
                  <a:txBody>
                    <a:bodyPr/>
                    <a:lstStyle/>
                    <a:p>
                      <a:pPr algn="ctr" fontAlgn="ctr"/>
                      <a:r>
                        <a:rPr lang="es-ES" sz="800" u="none" strike="noStrike">
                          <a:effectLst/>
                        </a:rPr>
                        <a:t> REF. </a:t>
                      </a:r>
                      <a:endParaRPr lang="es-ES" sz="800" b="1" i="0" u="none" strike="noStrike">
                        <a:solidFill>
                          <a:srgbClr val="000000"/>
                        </a:solidFill>
                        <a:effectLst/>
                        <a:latin typeface="Arial" panose="020B0604020202020204" pitchFamily="34" charset="0"/>
                      </a:endParaRPr>
                    </a:p>
                  </a:txBody>
                  <a:tcPr marL="0" marR="0" marT="0" marB="0" anchor="ctr"/>
                </a:tc>
                <a:tc rowSpan="2" gridSpan="2">
                  <a:txBody>
                    <a:bodyPr/>
                    <a:lstStyle/>
                    <a:p>
                      <a:pPr algn="ctr" fontAlgn="ctr"/>
                      <a:r>
                        <a:rPr lang="es-ES" sz="800" u="none" strike="noStrike">
                          <a:effectLst/>
                        </a:rPr>
                        <a:t> NOMBRE DEL PRODUCTO </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rowSpan="2">
                  <a:txBody>
                    <a:bodyPr/>
                    <a:lstStyle/>
                    <a:p>
                      <a:pPr algn="ctr" fontAlgn="ctr"/>
                      <a:r>
                        <a:rPr lang="es-ES" sz="800" u="none" strike="noStrike">
                          <a:effectLst/>
                        </a:rPr>
                        <a:t>COSTOS VARIABLES</a:t>
                      </a:r>
                      <a:endParaRPr lang="es-ES" sz="800" b="1" i="0" u="none" strike="noStrike">
                        <a:solidFill>
                          <a:srgbClr val="000000"/>
                        </a:solidFill>
                        <a:effectLst/>
                        <a:latin typeface="Arial" panose="020B0604020202020204" pitchFamily="34" charset="0"/>
                      </a:endParaRPr>
                    </a:p>
                  </a:txBody>
                  <a:tcPr marL="0" marR="0" marT="0" marB="0" anchor="ctr"/>
                </a:tc>
                <a:tc gridSpan="3">
                  <a:txBody>
                    <a:bodyPr/>
                    <a:lstStyle/>
                    <a:p>
                      <a:pPr algn="ctr" fontAlgn="ctr"/>
                      <a:r>
                        <a:rPr lang="es-ES" sz="800" u="none" strike="noStrike">
                          <a:effectLst/>
                        </a:rPr>
                        <a:t>CONTRIBUCIÓN AL CF</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rowSpan="2" gridSpan="2">
                  <a:txBody>
                    <a:bodyPr/>
                    <a:lstStyle/>
                    <a:p>
                      <a:pPr algn="ctr" fontAlgn="ctr"/>
                      <a:r>
                        <a:rPr lang="es-ES" sz="800" u="none" strike="noStrike">
                          <a:effectLst/>
                        </a:rPr>
                        <a:t>TOTAL COSTO DEL PRODUCTO</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gridSpan="2">
                  <a:txBody>
                    <a:bodyPr/>
                    <a:lstStyle/>
                    <a:p>
                      <a:pPr algn="ctr" fontAlgn="ctr"/>
                      <a:r>
                        <a:rPr lang="es-ES" sz="800" u="none" strike="noStrike">
                          <a:effectLst/>
                        </a:rPr>
                        <a:t>UTILIDAD ESPERADA</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gridSpan="2">
                  <a:txBody>
                    <a:bodyPr/>
                    <a:lstStyle/>
                    <a:p>
                      <a:pPr algn="ctr" fontAlgn="ctr"/>
                      <a:r>
                        <a:rPr lang="es-ES" sz="800" u="none" strike="noStrike">
                          <a:effectLst/>
                        </a:rPr>
                        <a:t>PRECIO DE VENTA</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244533631"/>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gridSpan="2" vMerge="1">
                  <a:txBody>
                    <a:bodyPr/>
                    <a:lstStyle/>
                    <a:p>
                      <a:endParaRPr lang="es-ES"/>
                    </a:p>
                  </a:txBody>
                  <a:tcPr/>
                </a:tc>
                <a:tc hMerge="1" vMerge="1">
                  <a:txBody>
                    <a:bodyPr/>
                    <a:lstStyle/>
                    <a:p>
                      <a:endParaRPr lang="es-ES"/>
                    </a:p>
                  </a:txBody>
                  <a:tcPr/>
                </a:tc>
                <a:tc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vMerge="1">
                  <a:txBody>
                    <a:bodyPr/>
                    <a:lstStyle/>
                    <a:p>
                      <a:endParaRPr lang="es-ES"/>
                    </a:p>
                  </a:txBody>
                  <a:tcPr/>
                </a:tc>
                <a:tc hMerge="1"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vMerge="1">
                  <a:txBody>
                    <a:bodyPr/>
                    <a:lstStyle/>
                    <a:p>
                      <a:endParaRPr lang="es-ES"/>
                    </a:p>
                  </a:txBody>
                  <a:tcPr/>
                </a:tc>
                <a:tc hMerge="1" v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23406"/>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$ 94.245</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31%</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$ 29.228</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a:txBody>
                    <a:bodyPr/>
                    <a:lstStyle/>
                    <a:p>
                      <a:pPr algn="ctr" fontAlgn="ctr"/>
                      <a:r>
                        <a:rPr lang="es-ES" sz="800" u="none" strike="noStrike">
                          <a:effectLst/>
                        </a:rPr>
                        <a:t>$ 123.472</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30%</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r" fontAlgn="ctr"/>
                      <a:r>
                        <a:rPr lang="es-ES" sz="800" u="none" strike="noStrike">
                          <a:effectLst/>
                        </a:rPr>
                        <a:t>37041,625</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$ 160.514</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54366334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04076700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4">
                  <a:txBody>
                    <a:bodyPr/>
                    <a:lstStyle/>
                    <a:p>
                      <a:pPr algn="ctr" fontAlgn="ctr"/>
                      <a:r>
                        <a:rPr lang="es-ES" sz="800" u="none" strike="noStrike">
                          <a:effectLst/>
                        </a:rPr>
                        <a:t> PUNTO DE EQUILIBRIO DE UN PRODUCTO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59608653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3">
                  <a:txBody>
                    <a:bodyPr/>
                    <a:lstStyle/>
                    <a:p>
                      <a:pPr algn="ctr" fontAlgn="ctr"/>
                      <a:r>
                        <a:rPr lang="es-ES" sz="800" u="none" strike="noStrike">
                          <a:effectLst/>
                        </a:rPr>
                        <a:t> Total costos y gastos fijos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2">
                  <a:txBody>
                    <a:bodyPr/>
                    <a:lstStyle/>
                    <a:p>
                      <a:pPr algn="ctr" fontAlgn="ctr"/>
                      <a:r>
                        <a:rPr lang="es-ES" sz="800" u="none" strike="noStrike">
                          <a:effectLst/>
                        </a:rPr>
                        <a:t> $                 1.350.000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rowSpan="2">
                  <a:txBody>
                    <a:bodyPr/>
                    <a:lstStyle/>
                    <a:p>
                      <a:pPr algn="l" fontAlgn="ctr"/>
                      <a:r>
                        <a:rPr lang="es-ES" sz="800" u="none" strike="noStrike">
                          <a:effectLst/>
                        </a:rPr>
                        <a:t>20</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63928081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vMerge="1">
                  <a:txBody>
                    <a:bodyPr/>
                    <a:lstStyle/>
                    <a:p>
                      <a:endParaRPr lang="es-ES"/>
                    </a:p>
                  </a:txBody>
                  <a:tcPr/>
                </a:tc>
                <a:tc rowSpan="2">
                  <a:txBody>
                    <a:bodyPr/>
                    <a:lstStyle/>
                    <a:p>
                      <a:pPr algn="l" fontAlgn="b"/>
                      <a:r>
                        <a:rPr lang="es-ES" sz="800" u="none" strike="noStrike">
                          <a:effectLst/>
                        </a:rPr>
                        <a:t> Precio unitario</a:t>
                      </a:r>
                      <a:br>
                        <a:rPr lang="es-ES" sz="800" u="none" strike="noStrike">
                          <a:effectLst/>
                        </a:rPr>
                      </a:br>
                      <a:r>
                        <a:rPr lang="es-ES" sz="800" u="none" strike="noStrike">
                          <a:effectLst/>
                        </a:rPr>
                        <a:t>de venta                      </a:t>
                      </a:r>
                      <a:endParaRPr lang="es-ES" sz="800" b="0" i="0" u="none" strike="noStrike">
                        <a:solidFill>
                          <a:srgbClr val="000000"/>
                        </a:solidFill>
                        <a:effectLst/>
                        <a:latin typeface="Calibri" panose="020F0502020204030204" pitchFamily="34" charset="0"/>
                      </a:endParaRPr>
                    </a:p>
                  </a:txBody>
                  <a:tcPr marL="0" marR="0" marT="0" marB="0" anchor="ctr"/>
                </a:tc>
                <a:tc rowSpan="2">
                  <a:txBody>
                    <a:bodyPr/>
                    <a:lstStyle/>
                    <a:p>
                      <a:pPr algn="ctr" fontAlgn="ctr"/>
                      <a:r>
                        <a:rPr lang="es-ES" sz="800" u="none" strike="noStrike">
                          <a:effectLst/>
                        </a:rPr>
                        <a:t> Costo </a:t>
                      </a:r>
                      <a:br>
                        <a:rPr lang="es-ES" sz="800" u="none" strike="noStrike">
                          <a:effectLst/>
                        </a:rPr>
                      </a:br>
                      <a:r>
                        <a:rPr lang="es-ES" sz="800" u="none" strike="noStrike">
                          <a:effectLst/>
                        </a:rPr>
                        <a:t>variable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a:txBody>
                    <a:bodyPr/>
                    <a:lstStyle/>
                    <a:p>
                      <a:pPr algn="l" fontAlgn="ctr"/>
                      <a:r>
                        <a:rPr lang="es-ES" sz="800" u="none" strike="noStrike">
                          <a:effectLst/>
                        </a:rPr>
                        <a:t> $  160.514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   94.245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01913194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30451409"/>
                  </a:ext>
                </a:extLst>
              </a:tr>
              <a:tr h="143134">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77256915"/>
                  </a:ext>
                </a:extLst>
              </a:tr>
              <a:tr h="150291">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ctr" fontAlgn="b"/>
                      <a:r>
                        <a:rPr lang="es-ES" sz="800" u="none" strike="noStrike" dirty="0">
                          <a:effectLst/>
                        </a:rPr>
                        <a:t> </a:t>
                      </a:r>
                      <a:endParaRPr lang="es-ES" sz="800" b="0" i="0" u="none" strike="noStrike" dirty="0">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94358667"/>
                  </a:ext>
                </a:extLst>
              </a:tr>
            </a:tbl>
          </a:graphicData>
        </a:graphic>
      </p:graphicFrame>
      <p:sp>
        <p:nvSpPr>
          <p:cNvPr id="5" name="Menos 5">
            <a:extLst>
              <a:ext uri="{FF2B5EF4-FFF2-40B4-BE49-F238E27FC236}">
                <a16:creationId xmlns:a16="http://schemas.microsoft.com/office/drawing/2014/main" id="{00000000-0008-0000-0700-000006000000}"/>
              </a:ext>
            </a:extLst>
          </p:cNvPr>
          <p:cNvSpPr/>
          <p:nvPr/>
        </p:nvSpPr>
        <p:spPr>
          <a:xfrm>
            <a:off x="6392863" y="22948900"/>
            <a:ext cx="95250" cy="14288"/>
          </a:xfrm>
          <a:prstGeom prst="mathMinus">
            <a:avLst/>
          </a:prstGeom>
        </p:spPr>
        <p:style>
          <a:lnRef idx="1">
            <a:schemeClr val="dk1"/>
          </a:lnRef>
          <a:fillRef idx="2">
            <a:schemeClr val="dk1"/>
          </a:fillRef>
          <a:effectRef idx="1">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lang="es-CO" sz="1100"/>
          </a:p>
        </p:txBody>
      </p:sp>
      <p:pic>
        <p:nvPicPr>
          <p:cNvPr id="6" name="Imagen 5">
            <a:extLst>
              <a:ext uri="{FF2B5EF4-FFF2-40B4-BE49-F238E27FC236}">
                <a16:creationId xmlns:a16="http://schemas.microsoft.com/office/drawing/2014/main" id="{5A22C2C6-E035-2B01-8E42-2ED5E36C17D7}"/>
              </a:ext>
            </a:extLst>
          </p:cNvPr>
          <p:cNvPicPr>
            <a:picLocks noChangeAspect="1"/>
          </p:cNvPicPr>
          <p:nvPr/>
        </p:nvPicPr>
        <p:blipFill>
          <a:blip r:embed="rId2"/>
          <a:stretch>
            <a:fillRect/>
          </a:stretch>
        </p:blipFill>
        <p:spPr>
          <a:xfrm>
            <a:off x="1479118" y="1690688"/>
            <a:ext cx="9233762" cy="4734687"/>
          </a:xfrm>
          <a:prstGeom prst="rect">
            <a:avLst/>
          </a:prstGeom>
        </p:spPr>
      </p:pic>
    </p:spTree>
    <p:extLst>
      <p:ext uri="{BB962C8B-B14F-4D97-AF65-F5344CB8AC3E}">
        <p14:creationId xmlns:p14="http://schemas.microsoft.com/office/powerpoint/2010/main" val="421710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AA079B-C636-1340-EE4F-07CFB30A9E3B}"/>
              </a:ext>
            </a:extLst>
          </p:cNvPr>
          <p:cNvSpPr>
            <a:spLocks noGrp="1"/>
          </p:cNvSpPr>
          <p:nvPr>
            <p:ph type="title"/>
          </p:nvPr>
        </p:nvSpPr>
        <p:spPr/>
        <p:txBody>
          <a:bodyPr/>
          <a:lstStyle/>
          <a:p>
            <a:r>
              <a:rPr lang="es-CO" sz="4400" dirty="0">
                <a:latin typeface="Bodoni MT Black" panose="02070A03080606020203" pitchFamily="18" charset="0"/>
              </a:rPr>
              <a:t>Procesos tercerizados </a:t>
            </a:r>
            <a:endParaRPr lang="es-ES" dirty="0"/>
          </a:p>
        </p:txBody>
      </p:sp>
      <p:graphicFrame>
        <p:nvGraphicFramePr>
          <p:cNvPr id="4" name="Tabla 3">
            <a:extLst>
              <a:ext uri="{FF2B5EF4-FFF2-40B4-BE49-F238E27FC236}">
                <a16:creationId xmlns:a16="http://schemas.microsoft.com/office/drawing/2014/main" id="{8D9E846D-954F-8AF0-4F4C-00B977AAAAAE}"/>
              </a:ext>
            </a:extLst>
          </p:cNvPr>
          <p:cNvGraphicFramePr>
            <a:graphicFrameLocks noGrp="1"/>
          </p:cNvGraphicFramePr>
          <p:nvPr/>
        </p:nvGraphicFramePr>
        <p:xfrm>
          <a:off x="838200" y="-16103600"/>
          <a:ext cx="10515599" cy="2096917"/>
        </p:xfrm>
        <a:graphic>
          <a:graphicData uri="http://schemas.openxmlformats.org/drawingml/2006/table">
            <a:tbl>
              <a:tblPr>
                <a:tableStyleId>{5C22544A-7EE6-4342-B048-85BDC9FD1C3A}</a:tableStyleId>
              </a:tblPr>
              <a:tblGrid>
                <a:gridCol w="124022">
                  <a:extLst>
                    <a:ext uri="{9D8B030D-6E8A-4147-A177-3AD203B41FA5}">
                      <a16:colId xmlns:a16="http://schemas.microsoft.com/office/drawing/2014/main" val="2632376065"/>
                    </a:ext>
                  </a:extLst>
                </a:gridCol>
                <a:gridCol w="391145">
                  <a:extLst>
                    <a:ext uri="{9D8B030D-6E8A-4147-A177-3AD203B41FA5}">
                      <a16:colId xmlns:a16="http://schemas.microsoft.com/office/drawing/2014/main" val="3724680082"/>
                    </a:ext>
                  </a:extLst>
                </a:gridCol>
                <a:gridCol w="1612280">
                  <a:extLst>
                    <a:ext uri="{9D8B030D-6E8A-4147-A177-3AD203B41FA5}">
                      <a16:colId xmlns:a16="http://schemas.microsoft.com/office/drawing/2014/main" val="1901304022"/>
                    </a:ext>
                  </a:extLst>
                </a:gridCol>
                <a:gridCol w="880076">
                  <a:extLst>
                    <a:ext uri="{9D8B030D-6E8A-4147-A177-3AD203B41FA5}">
                      <a16:colId xmlns:a16="http://schemas.microsoft.com/office/drawing/2014/main" val="3016076008"/>
                    </a:ext>
                  </a:extLst>
                </a:gridCol>
                <a:gridCol w="1125734">
                  <a:extLst>
                    <a:ext uri="{9D8B030D-6E8A-4147-A177-3AD203B41FA5}">
                      <a16:colId xmlns:a16="http://schemas.microsoft.com/office/drawing/2014/main" val="4084991340"/>
                    </a:ext>
                  </a:extLst>
                </a:gridCol>
                <a:gridCol w="801370">
                  <a:extLst>
                    <a:ext uri="{9D8B030D-6E8A-4147-A177-3AD203B41FA5}">
                      <a16:colId xmlns:a16="http://schemas.microsoft.com/office/drawing/2014/main" val="2990127065"/>
                    </a:ext>
                  </a:extLst>
                </a:gridCol>
                <a:gridCol w="143102">
                  <a:extLst>
                    <a:ext uri="{9D8B030D-6E8A-4147-A177-3AD203B41FA5}">
                      <a16:colId xmlns:a16="http://schemas.microsoft.com/office/drawing/2014/main" val="486553761"/>
                    </a:ext>
                  </a:extLst>
                </a:gridCol>
                <a:gridCol w="934932">
                  <a:extLst>
                    <a:ext uri="{9D8B030D-6E8A-4147-A177-3AD203B41FA5}">
                      <a16:colId xmlns:a16="http://schemas.microsoft.com/office/drawing/2014/main" val="698017864"/>
                    </a:ext>
                  </a:extLst>
                </a:gridCol>
                <a:gridCol w="858611">
                  <a:extLst>
                    <a:ext uri="{9D8B030D-6E8A-4147-A177-3AD203B41FA5}">
                      <a16:colId xmlns:a16="http://schemas.microsoft.com/office/drawing/2014/main" val="4159556264"/>
                    </a:ext>
                  </a:extLst>
                </a:gridCol>
                <a:gridCol w="534247">
                  <a:extLst>
                    <a:ext uri="{9D8B030D-6E8A-4147-A177-3AD203B41FA5}">
                      <a16:colId xmlns:a16="http://schemas.microsoft.com/office/drawing/2014/main" val="3064933087"/>
                    </a:ext>
                  </a:extLst>
                </a:gridCol>
                <a:gridCol w="534247">
                  <a:extLst>
                    <a:ext uri="{9D8B030D-6E8A-4147-A177-3AD203B41FA5}">
                      <a16:colId xmlns:a16="http://schemas.microsoft.com/office/drawing/2014/main" val="889248502"/>
                    </a:ext>
                  </a:extLst>
                </a:gridCol>
                <a:gridCol w="639188">
                  <a:extLst>
                    <a:ext uri="{9D8B030D-6E8A-4147-A177-3AD203B41FA5}">
                      <a16:colId xmlns:a16="http://schemas.microsoft.com/office/drawing/2014/main" val="1528035815"/>
                    </a:ext>
                  </a:extLst>
                </a:gridCol>
                <a:gridCol w="868151">
                  <a:extLst>
                    <a:ext uri="{9D8B030D-6E8A-4147-A177-3AD203B41FA5}">
                      <a16:colId xmlns:a16="http://schemas.microsoft.com/office/drawing/2014/main" val="3793918813"/>
                    </a:ext>
                  </a:extLst>
                </a:gridCol>
                <a:gridCol w="934932">
                  <a:extLst>
                    <a:ext uri="{9D8B030D-6E8A-4147-A177-3AD203B41FA5}">
                      <a16:colId xmlns:a16="http://schemas.microsoft.com/office/drawing/2014/main" val="3495057997"/>
                    </a:ext>
                  </a:extLst>
                </a:gridCol>
                <a:gridCol w="133562">
                  <a:extLst>
                    <a:ext uri="{9D8B030D-6E8A-4147-A177-3AD203B41FA5}">
                      <a16:colId xmlns:a16="http://schemas.microsoft.com/office/drawing/2014/main" val="3273177679"/>
                    </a:ext>
                  </a:extLst>
                </a:gridCol>
              </a:tblGrid>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gridSpan="13">
                  <a:txBody>
                    <a:bodyPr/>
                    <a:lstStyle/>
                    <a:p>
                      <a:pPr algn="ctr" fontAlgn="ctr"/>
                      <a:r>
                        <a:rPr lang="es-ES" sz="900" u="none" strike="noStrike">
                          <a:effectLst/>
                        </a:rPr>
                        <a:t>2.4 PRECIO DE PRODUCTO</a:t>
                      </a:r>
                      <a:endParaRPr lang="es-ES" sz="9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extLst>
                  <a:ext uri="{0D108BD9-81ED-4DB2-BD59-A6C34878D82A}">
                    <a16:rowId xmlns:a16="http://schemas.microsoft.com/office/drawing/2014/main" val="2582423362"/>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rowSpan="2">
                  <a:txBody>
                    <a:bodyPr/>
                    <a:lstStyle/>
                    <a:p>
                      <a:pPr algn="ctr" fontAlgn="ctr"/>
                      <a:r>
                        <a:rPr lang="es-ES" sz="800" u="none" strike="noStrike">
                          <a:effectLst/>
                        </a:rPr>
                        <a:t> REF. </a:t>
                      </a:r>
                      <a:endParaRPr lang="es-ES" sz="800" b="1" i="0" u="none" strike="noStrike">
                        <a:solidFill>
                          <a:srgbClr val="000000"/>
                        </a:solidFill>
                        <a:effectLst/>
                        <a:latin typeface="Arial" panose="020B0604020202020204" pitchFamily="34" charset="0"/>
                      </a:endParaRPr>
                    </a:p>
                  </a:txBody>
                  <a:tcPr marL="0" marR="0" marT="0" marB="0" anchor="ctr"/>
                </a:tc>
                <a:tc rowSpan="2" gridSpan="2">
                  <a:txBody>
                    <a:bodyPr/>
                    <a:lstStyle/>
                    <a:p>
                      <a:pPr algn="ctr" fontAlgn="ctr"/>
                      <a:r>
                        <a:rPr lang="es-ES" sz="800" u="none" strike="noStrike">
                          <a:effectLst/>
                        </a:rPr>
                        <a:t> NOMBRE DEL PRODUCTO </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rowSpan="2">
                  <a:txBody>
                    <a:bodyPr/>
                    <a:lstStyle/>
                    <a:p>
                      <a:pPr algn="ctr" fontAlgn="ctr"/>
                      <a:r>
                        <a:rPr lang="es-ES" sz="800" u="none" strike="noStrike">
                          <a:effectLst/>
                        </a:rPr>
                        <a:t>COSTOS VARIABLES</a:t>
                      </a:r>
                      <a:endParaRPr lang="es-ES" sz="800" b="1" i="0" u="none" strike="noStrike">
                        <a:solidFill>
                          <a:srgbClr val="000000"/>
                        </a:solidFill>
                        <a:effectLst/>
                        <a:latin typeface="Arial" panose="020B0604020202020204" pitchFamily="34" charset="0"/>
                      </a:endParaRPr>
                    </a:p>
                  </a:txBody>
                  <a:tcPr marL="0" marR="0" marT="0" marB="0" anchor="ctr"/>
                </a:tc>
                <a:tc gridSpan="3">
                  <a:txBody>
                    <a:bodyPr/>
                    <a:lstStyle/>
                    <a:p>
                      <a:pPr algn="ctr" fontAlgn="ctr"/>
                      <a:r>
                        <a:rPr lang="es-ES" sz="800" u="none" strike="noStrike">
                          <a:effectLst/>
                        </a:rPr>
                        <a:t>CONTRIBUCIÓN AL CF</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rowSpan="2" gridSpan="2">
                  <a:txBody>
                    <a:bodyPr/>
                    <a:lstStyle/>
                    <a:p>
                      <a:pPr algn="ctr" fontAlgn="ctr"/>
                      <a:r>
                        <a:rPr lang="es-ES" sz="800" u="none" strike="noStrike">
                          <a:effectLst/>
                        </a:rPr>
                        <a:t>TOTAL COSTO DEL PRODUCTO</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gridSpan="2">
                  <a:txBody>
                    <a:bodyPr/>
                    <a:lstStyle/>
                    <a:p>
                      <a:pPr algn="ctr" fontAlgn="ctr"/>
                      <a:r>
                        <a:rPr lang="es-ES" sz="800" u="none" strike="noStrike">
                          <a:effectLst/>
                        </a:rPr>
                        <a:t>UTILIDAD ESPERADA</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gridSpan="2">
                  <a:txBody>
                    <a:bodyPr/>
                    <a:lstStyle/>
                    <a:p>
                      <a:pPr algn="ctr" fontAlgn="ctr"/>
                      <a:r>
                        <a:rPr lang="es-ES" sz="800" u="none" strike="noStrike">
                          <a:effectLst/>
                        </a:rPr>
                        <a:t>PRECIO DE VENTA</a:t>
                      </a:r>
                      <a:endParaRPr lang="es-ES" sz="800" b="1" i="0" u="none" strike="noStrike">
                        <a:solidFill>
                          <a:srgbClr val="000000"/>
                        </a:solidFill>
                        <a:effectLst/>
                        <a:latin typeface="Arial" panose="020B0604020202020204" pitchFamily="34" charset="0"/>
                      </a:endParaRPr>
                    </a:p>
                  </a:txBody>
                  <a:tcPr marL="0" marR="0" marT="0" marB="0" anchor="ctr"/>
                </a:tc>
                <a:tc rowSpan="2"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244533631"/>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gridSpan="2" vMerge="1">
                  <a:txBody>
                    <a:bodyPr/>
                    <a:lstStyle/>
                    <a:p>
                      <a:endParaRPr lang="es-ES"/>
                    </a:p>
                  </a:txBody>
                  <a:tcPr/>
                </a:tc>
                <a:tc hMerge="1" vMerge="1">
                  <a:txBody>
                    <a:bodyPr/>
                    <a:lstStyle/>
                    <a:p>
                      <a:endParaRPr lang="es-ES"/>
                    </a:p>
                  </a:txBody>
                  <a:tcPr/>
                </a:tc>
                <a:tc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vMerge="1">
                  <a:txBody>
                    <a:bodyPr/>
                    <a:lstStyle/>
                    <a:p>
                      <a:endParaRPr lang="es-ES"/>
                    </a:p>
                  </a:txBody>
                  <a:tcPr/>
                </a:tc>
                <a:tc hMerge="1" vMerge="1">
                  <a:txBody>
                    <a:bodyPr/>
                    <a:lstStyle/>
                    <a:p>
                      <a:endParaRPr lang="es-ES"/>
                    </a:p>
                  </a:txBody>
                  <a:tcP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a:t>
                      </a:r>
                      <a:endParaRPr lang="es-ES" sz="800" b="1" i="0" u="none" strike="noStrike">
                        <a:solidFill>
                          <a:srgbClr val="000000"/>
                        </a:solidFill>
                        <a:effectLst/>
                        <a:latin typeface="Arial" panose="020B0604020202020204" pitchFamily="34" charset="0"/>
                      </a:endParaRPr>
                    </a:p>
                  </a:txBody>
                  <a:tcPr marL="0" marR="0" marT="0" marB="0" anchor="ctr"/>
                </a:tc>
                <a:tc gridSpan="2" vMerge="1">
                  <a:txBody>
                    <a:bodyPr/>
                    <a:lstStyle/>
                    <a:p>
                      <a:endParaRPr lang="es-ES"/>
                    </a:p>
                  </a:txBody>
                  <a:tcPr/>
                </a:tc>
                <a:tc hMerge="1" v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23406"/>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$ 94.245</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31%</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$ 29.228</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gridSpan="2">
                  <a:txBody>
                    <a:bodyPr/>
                    <a:lstStyle/>
                    <a:p>
                      <a:pPr algn="ctr" fontAlgn="ctr"/>
                      <a:r>
                        <a:rPr lang="es-ES" sz="800" u="none" strike="noStrike">
                          <a:effectLst/>
                        </a:rPr>
                        <a:t>$ 123.472</a:t>
                      </a:r>
                      <a:endParaRPr lang="es-ES" sz="800" b="0"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ctr" fontAlgn="ctr"/>
                      <a:r>
                        <a:rPr lang="es-ES" sz="800" u="none" strike="noStrike">
                          <a:effectLst/>
                        </a:rPr>
                        <a:t>30%</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r" fontAlgn="ctr"/>
                      <a:r>
                        <a:rPr lang="es-ES" sz="800" u="none" strike="noStrike">
                          <a:effectLst/>
                        </a:rPr>
                        <a:t>37041,625</a:t>
                      </a:r>
                      <a:endParaRPr lang="es-ES" sz="800" b="0" i="0" u="none" strike="noStrike">
                        <a:solidFill>
                          <a:srgbClr val="000000"/>
                        </a:solidFill>
                        <a:effectLst/>
                        <a:latin typeface="Arial" panose="020B0604020202020204" pitchFamily="34" charset="0"/>
                      </a:endParaRPr>
                    </a:p>
                  </a:txBody>
                  <a:tcPr marL="0" marR="0" marT="0" marB="0" anchor="ctr"/>
                </a:tc>
                <a:tc gridSpan="2">
                  <a:txBody>
                    <a:bodyPr/>
                    <a:lstStyle/>
                    <a:p>
                      <a:pPr algn="ctr" fontAlgn="ctr"/>
                      <a:r>
                        <a:rPr lang="es-ES" sz="800" u="none" strike="noStrike">
                          <a:effectLst/>
                        </a:rPr>
                        <a:t>$ 160.514</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54366334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04076700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4">
                  <a:txBody>
                    <a:bodyPr/>
                    <a:lstStyle/>
                    <a:p>
                      <a:pPr algn="ctr" fontAlgn="ctr"/>
                      <a:r>
                        <a:rPr lang="es-ES" sz="800" u="none" strike="noStrike">
                          <a:effectLst/>
                        </a:rPr>
                        <a:t> PUNTO DE EQUILIBRIO DE UN PRODUCTO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59608653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3">
                  <a:txBody>
                    <a:bodyPr/>
                    <a:lstStyle/>
                    <a:p>
                      <a:pPr algn="ctr" fontAlgn="ctr"/>
                      <a:r>
                        <a:rPr lang="es-ES" sz="800" u="none" strike="noStrike">
                          <a:effectLst/>
                        </a:rPr>
                        <a:t> Total costos y gastos fijos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h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rowSpan="2">
                  <a:txBody>
                    <a:bodyPr/>
                    <a:lstStyle/>
                    <a:p>
                      <a:pPr algn="r" fontAlgn="ctr"/>
                      <a:r>
                        <a:rPr lang="es-ES" sz="800" u="none" strike="noStrike">
                          <a:effectLst/>
                        </a:rPr>
                        <a:t> PE = </a:t>
                      </a:r>
                      <a:endParaRPr lang="es-ES" sz="800" b="1" i="0" u="none" strike="noStrike">
                        <a:solidFill>
                          <a:srgbClr val="000000"/>
                        </a:solidFill>
                        <a:effectLst/>
                        <a:latin typeface="Arial" panose="020B0604020202020204" pitchFamily="34" charset="0"/>
                      </a:endParaRPr>
                    </a:p>
                  </a:txBody>
                  <a:tcPr marL="0" marR="64410" marT="0" marB="0" anchor="ctr"/>
                </a:tc>
                <a:tc gridSpan="2">
                  <a:txBody>
                    <a:bodyPr/>
                    <a:lstStyle/>
                    <a:p>
                      <a:pPr algn="ctr" fontAlgn="ctr"/>
                      <a:r>
                        <a:rPr lang="es-ES" sz="800" u="none" strike="noStrike">
                          <a:effectLst/>
                        </a:rPr>
                        <a:t> $                 1.350.000 </a:t>
                      </a:r>
                      <a:endParaRPr lang="es-ES" sz="800" b="1" i="0" u="none" strike="noStrike">
                        <a:solidFill>
                          <a:srgbClr val="000000"/>
                        </a:solidFill>
                        <a:effectLst/>
                        <a:latin typeface="Arial" panose="020B0604020202020204" pitchFamily="34" charset="0"/>
                      </a:endParaRPr>
                    </a:p>
                  </a:txBody>
                  <a:tcPr marL="0" marR="0" marT="0" marB="0" anchor="ctr"/>
                </a:tc>
                <a:tc hMerge="1">
                  <a:txBody>
                    <a:bodyPr/>
                    <a:lstStyle/>
                    <a:p>
                      <a:endParaRPr lang="es-ES"/>
                    </a:p>
                  </a:txBody>
                  <a:tcPr/>
                </a:tc>
                <a:tc rowSpan="2">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rowSpan="2">
                  <a:txBody>
                    <a:bodyPr/>
                    <a:lstStyle/>
                    <a:p>
                      <a:pPr algn="l" fontAlgn="ctr"/>
                      <a:r>
                        <a:rPr lang="es-ES" sz="800" u="none" strike="noStrike">
                          <a:effectLst/>
                        </a:rPr>
                        <a:t>20</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1639280815"/>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vMerge="1">
                  <a:txBody>
                    <a:bodyPr/>
                    <a:lstStyle/>
                    <a:p>
                      <a:endParaRPr lang="es-ES"/>
                    </a:p>
                  </a:txBody>
                  <a:tcPr/>
                </a:tc>
                <a:tc rowSpan="2">
                  <a:txBody>
                    <a:bodyPr/>
                    <a:lstStyle/>
                    <a:p>
                      <a:pPr algn="l" fontAlgn="b"/>
                      <a:r>
                        <a:rPr lang="es-ES" sz="800" u="none" strike="noStrike">
                          <a:effectLst/>
                        </a:rPr>
                        <a:t> Precio unitario</a:t>
                      </a:r>
                      <a:br>
                        <a:rPr lang="es-ES" sz="800" u="none" strike="noStrike">
                          <a:effectLst/>
                        </a:rPr>
                      </a:br>
                      <a:r>
                        <a:rPr lang="es-ES" sz="800" u="none" strike="noStrike">
                          <a:effectLst/>
                        </a:rPr>
                        <a:t>de venta                      </a:t>
                      </a:r>
                      <a:endParaRPr lang="es-ES" sz="800" b="0" i="0" u="none" strike="noStrike">
                        <a:solidFill>
                          <a:srgbClr val="000000"/>
                        </a:solidFill>
                        <a:effectLst/>
                        <a:latin typeface="Calibri" panose="020F0502020204030204" pitchFamily="34" charset="0"/>
                      </a:endParaRPr>
                    </a:p>
                  </a:txBody>
                  <a:tcPr marL="0" marR="0" marT="0" marB="0" anchor="ctr"/>
                </a:tc>
                <a:tc rowSpan="2">
                  <a:txBody>
                    <a:bodyPr/>
                    <a:lstStyle/>
                    <a:p>
                      <a:pPr algn="ctr" fontAlgn="ctr"/>
                      <a:r>
                        <a:rPr lang="es-ES" sz="800" u="none" strike="noStrike">
                          <a:effectLst/>
                        </a:rPr>
                        <a:t> Costo </a:t>
                      </a:r>
                      <a:br>
                        <a:rPr lang="es-ES" sz="800" u="none" strike="noStrike">
                          <a:effectLst/>
                        </a:rPr>
                      </a:br>
                      <a:r>
                        <a:rPr lang="es-ES" sz="800" u="none" strike="noStrike">
                          <a:effectLst/>
                        </a:rPr>
                        <a:t>variable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a:txBody>
                    <a:bodyPr/>
                    <a:lstStyle/>
                    <a:p>
                      <a:pPr algn="l" fontAlgn="ctr"/>
                      <a:r>
                        <a:rPr lang="es-ES" sz="800" u="none" strike="noStrike">
                          <a:effectLst/>
                        </a:rPr>
                        <a:t> $  160.514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   94.245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019131940"/>
                  </a:ext>
                </a:extLst>
              </a:tr>
              <a:tr h="200388">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vMerge="1">
                  <a:txBody>
                    <a:bodyPr/>
                    <a:lstStyle/>
                    <a:p>
                      <a:endParaRPr lang="es-ES"/>
                    </a:p>
                  </a:txBody>
                  <a:tcPr/>
                </a:tc>
                <a:tc>
                  <a:txBody>
                    <a:bodyPr/>
                    <a:lstStyle/>
                    <a:p>
                      <a:pPr algn="ctr"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vMerge="1">
                  <a:txBody>
                    <a:bodyPr/>
                    <a:lstStyle/>
                    <a:p>
                      <a:endParaRPr lang="es-ES"/>
                    </a:p>
                  </a:txBody>
                  <a:tcPr/>
                </a:tc>
                <a:tc vMerge="1">
                  <a:txBody>
                    <a:bodyPr/>
                    <a:lstStyle/>
                    <a:p>
                      <a:endParaRPr lang="es-ES"/>
                    </a:p>
                  </a:txBody>
                  <a:tcP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1"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30451409"/>
                  </a:ext>
                </a:extLst>
              </a:tr>
              <a:tr h="143134">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ctr"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ctr"/>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ctr"/>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3577256915"/>
                  </a:ext>
                </a:extLst>
              </a:tr>
              <a:tr h="150291">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l" fontAlgn="b"/>
                      <a:r>
                        <a:rPr lang="es-ES" sz="800" u="none" strike="noStrike">
                          <a:effectLst/>
                        </a:rPr>
                        <a:t> </a:t>
                      </a:r>
                      <a:endParaRPr lang="es-ES" sz="800" b="0" i="0" u="none" strike="noStrike">
                        <a:solidFill>
                          <a:srgbClr val="000000"/>
                        </a:solidFill>
                        <a:effectLst/>
                        <a:latin typeface="Arial" panose="020B0604020202020204" pitchFamily="34" charset="0"/>
                      </a:endParaRPr>
                    </a:p>
                  </a:txBody>
                  <a:tcPr marL="0" marR="0" marT="0" marB="0" anchor="b"/>
                </a:tc>
                <a:tc>
                  <a:txBody>
                    <a:bodyPr/>
                    <a:lstStyle/>
                    <a:p>
                      <a:pPr algn="ctr" fontAlgn="b"/>
                      <a:r>
                        <a:rPr lang="es-ES" sz="800" u="none" strike="noStrike" dirty="0">
                          <a:effectLst/>
                        </a:rPr>
                        <a:t> </a:t>
                      </a:r>
                      <a:endParaRPr lang="es-ES" sz="800" b="0" i="0" u="none" strike="noStrike" dirty="0">
                        <a:solidFill>
                          <a:srgbClr val="000000"/>
                        </a:solidFill>
                        <a:effectLst/>
                        <a:latin typeface="Arial" panose="020B0604020202020204" pitchFamily="34" charset="0"/>
                      </a:endParaRPr>
                    </a:p>
                  </a:txBody>
                  <a:tcPr marL="0" marR="0" marT="0" marB="0" anchor="b"/>
                </a:tc>
                <a:extLst>
                  <a:ext uri="{0D108BD9-81ED-4DB2-BD59-A6C34878D82A}">
                    <a16:rowId xmlns:a16="http://schemas.microsoft.com/office/drawing/2014/main" val="494358667"/>
                  </a:ext>
                </a:extLst>
              </a:tr>
            </a:tbl>
          </a:graphicData>
        </a:graphic>
      </p:graphicFrame>
      <p:sp>
        <p:nvSpPr>
          <p:cNvPr id="5" name="Menos 5">
            <a:extLst>
              <a:ext uri="{FF2B5EF4-FFF2-40B4-BE49-F238E27FC236}">
                <a16:creationId xmlns:a16="http://schemas.microsoft.com/office/drawing/2014/main" id="{00000000-0008-0000-0700-000006000000}"/>
              </a:ext>
            </a:extLst>
          </p:cNvPr>
          <p:cNvSpPr/>
          <p:nvPr/>
        </p:nvSpPr>
        <p:spPr>
          <a:xfrm>
            <a:off x="6392863" y="22948900"/>
            <a:ext cx="95250" cy="14288"/>
          </a:xfrm>
          <a:prstGeom prst="mathMinus">
            <a:avLst/>
          </a:prstGeom>
        </p:spPr>
        <p:style>
          <a:lnRef idx="1">
            <a:schemeClr val="dk1"/>
          </a:lnRef>
          <a:fillRef idx="2">
            <a:schemeClr val="dk1"/>
          </a:fillRef>
          <a:effectRef idx="1">
            <a:schemeClr val="dk1"/>
          </a:effectRef>
          <a:fontRef idx="minor">
            <a:schemeClr val="dk1"/>
          </a:fontRef>
        </p:style>
        <p:txBody>
          <a:bodyPr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endParaRPr lang="es-CO" sz="1100"/>
          </a:p>
        </p:txBody>
      </p:sp>
      <p:pic>
        <p:nvPicPr>
          <p:cNvPr id="3" name="Imagen 2">
            <a:extLst>
              <a:ext uri="{FF2B5EF4-FFF2-40B4-BE49-F238E27FC236}">
                <a16:creationId xmlns:a16="http://schemas.microsoft.com/office/drawing/2014/main" id="{A7AA30DC-1669-2347-B63D-F1C3FFCD0C43}"/>
              </a:ext>
            </a:extLst>
          </p:cNvPr>
          <p:cNvPicPr>
            <a:picLocks noChangeAspect="1"/>
          </p:cNvPicPr>
          <p:nvPr/>
        </p:nvPicPr>
        <p:blipFill>
          <a:blip r:embed="rId2"/>
          <a:stretch>
            <a:fillRect/>
          </a:stretch>
        </p:blipFill>
        <p:spPr>
          <a:xfrm>
            <a:off x="181355" y="1286216"/>
            <a:ext cx="5674790" cy="2781209"/>
          </a:xfrm>
          <a:prstGeom prst="rect">
            <a:avLst/>
          </a:prstGeom>
        </p:spPr>
      </p:pic>
      <p:pic>
        <p:nvPicPr>
          <p:cNvPr id="7" name="Imagen 6">
            <a:extLst>
              <a:ext uri="{FF2B5EF4-FFF2-40B4-BE49-F238E27FC236}">
                <a16:creationId xmlns:a16="http://schemas.microsoft.com/office/drawing/2014/main" id="{8D84798D-3962-B893-BC92-73BEADB9A0E6}"/>
              </a:ext>
            </a:extLst>
          </p:cNvPr>
          <p:cNvPicPr>
            <a:picLocks noChangeAspect="1"/>
          </p:cNvPicPr>
          <p:nvPr/>
        </p:nvPicPr>
        <p:blipFill>
          <a:blip r:embed="rId3"/>
          <a:stretch>
            <a:fillRect/>
          </a:stretch>
        </p:blipFill>
        <p:spPr>
          <a:xfrm>
            <a:off x="6143237" y="1286216"/>
            <a:ext cx="5867408" cy="2781209"/>
          </a:xfrm>
          <a:prstGeom prst="rect">
            <a:avLst/>
          </a:prstGeom>
        </p:spPr>
      </p:pic>
      <p:pic>
        <p:nvPicPr>
          <p:cNvPr id="8" name="Imagen 7">
            <a:extLst>
              <a:ext uri="{FF2B5EF4-FFF2-40B4-BE49-F238E27FC236}">
                <a16:creationId xmlns:a16="http://schemas.microsoft.com/office/drawing/2014/main" id="{F62D54C2-E932-95F5-82EF-364806B06634}"/>
              </a:ext>
            </a:extLst>
          </p:cNvPr>
          <p:cNvPicPr>
            <a:picLocks noChangeAspect="1"/>
          </p:cNvPicPr>
          <p:nvPr/>
        </p:nvPicPr>
        <p:blipFill>
          <a:blip r:embed="rId4"/>
          <a:stretch>
            <a:fillRect/>
          </a:stretch>
        </p:blipFill>
        <p:spPr>
          <a:xfrm>
            <a:off x="181356" y="4168094"/>
            <a:ext cx="5674789" cy="2689906"/>
          </a:xfrm>
          <a:prstGeom prst="rect">
            <a:avLst/>
          </a:prstGeom>
        </p:spPr>
      </p:pic>
      <p:pic>
        <p:nvPicPr>
          <p:cNvPr id="9" name="Imagen 8">
            <a:extLst>
              <a:ext uri="{FF2B5EF4-FFF2-40B4-BE49-F238E27FC236}">
                <a16:creationId xmlns:a16="http://schemas.microsoft.com/office/drawing/2014/main" id="{02557A38-8500-6663-CC81-34D34D86D210}"/>
              </a:ext>
            </a:extLst>
          </p:cNvPr>
          <p:cNvPicPr>
            <a:picLocks noChangeAspect="1"/>
          </p:cNvPicPr>
          <p:nvPr/>
        </p:nvPicPr>
        <p:blipFill>
          <a:blip r:embed="rId5"/>
          <a:stretch>
            <a:fillRect/>
          </a:stretch>
        </p:blipFill>
        <p:spPr>
          <a:xfrm>
            <a:off x="6143236" y="4168093"/>
            <a:ext cx="5867407" cy="2689907"/>
          </a:xfrm>
          <a:prstGeom prst="rect">
            <a:avLst/>
          </a:prstGeom>
        </p:spPr>
      </p:pic>
    </p:spTree>
    <p:extLst>
      <p:ext uri="{BB962C8B-B14F-4D97-AF65-F5344CB8AC3E}">
        <p14:creationId xmlns:p14="http://schemas.microsoft.com/office/powerpoint/2010/main" val="2010281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O" dirty="0"/>
              <a:t>Mis Aprendizajes </a:t>
            </a:r>
            <a:endParaRPr lang="es-ES" dirty="0"/>
          </a:p>
        </p:txBody>
      </p:sp>
      <p:pic>
        <p:nvPicPr>
          <p:cNvPr id="5" name="Marcador de contenido 4"/>
          <p:cNvPicPr>
            <a:picLocks noGrp="1" noChangeAspect="1"/>
          </p:cNvPicPr>
          <p:nvPr>
            <p:ph idx="1"/>
          </p:nvPr>
        </p:nvPicPr>
        <p:blipFill>
          <a:blip r:embed="rId2"/>
          <a:stretch>
            <a:fillRect/>
          </a:stretch>
        </p:blipFill>
        <p:spPr>
          <a:xfrm>
            <a:off x="7046913" y="2378167"/>
            <a:ext cx="3810000" cy="2857500"/>
          </a:xfrm>
          <a:prstGeom prst="rect">
            <a:avLst/>
          </a:prstGeom>
        </p:spPr>
      </p:pic>
      <p:sp>
        <p:nvSpPr>
          <p:cNvPr id="6" name="CuadroTexto 5"/>
          <p:cNvSpPr txBox="1"/>
          <p:nvPr/>
        </p:nvSpPr>
        <p:spPr>
          <a:xfrm flipH="1">
            <a:off x="1655064" y="2255866"/>
            <a:ext cx="5391849" cy="4031873"/>
          </a:xfrm>
          <a:prstGeom prst="rect">
            <a:avLst/>
          </a:prstGeom>
          <a:noFill/>
        </p:spPr>
        <p:txBody>
          <a:bodyPr wrap="square" rtlCol="0">
            <a:spAutoFit/>
          </a:bodyPr>
          <a:lstStyle/>
          <a:p>
            <a:r>
              <a:rPr lang="es-CO" sz="2000" dirty="0"/>
              <a:t>Teniendo en cuanta que el proyecto que estoy manejando es aun muy incipiente ya que aun esta solo en la idea previa, que nunca en mi formación previa había aprendido sobre costos o producción de un producto. Del modulo mas que rescatar algunas ideas puntuales, rescato todo lo aprendido pues considero que a la hora de empezar de verdad con mi proyecto productivo me permitirá empezar de mejor manera</a:t>
            </a:r>
          </a:p>
          <a:p>
            <a:endParaRPr lang="es-CO" dirty="0"/>
          </a:p>
          <a:p>
            <a:endParaRPr lang="es-ES" dirty="0"/>
          </a:p>
        </p:txBody>
      </p:sp>
    </p:spTree>
    <p:extLst>
      <p:ext uri="{BB962C8B-B14F-4D97-AF65-F5344CB8AC3E}">
        <p14:creationId xmlns:p14="http://schemas.microsoft.com/office/powerpoint/2010/main" val="2588728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1719072" y="424398"/>
            <a:ext cx="8842248" cy="2554545"/>
          </a:xfrm>
          <a:prstGeom prst="rect">
            <a:avLst/>
          </a:prstGeom>
          <a:noFill/>
        </p:spPr>
        <p:txBody>
          <a:bodyPr wrap="square" rtlCol="0">
            <a:spAutoFit/>
          </a:bodyPr>
          <a:lstStyle/>
          <a:p>
            <a:r>
              <a:rPr lang="es-CO" sz="8000" dirty="0">
                <a:latin typeface="Bodoni MT Black" panose="02070A03080606020203" pitchFamily="18" charset="0"/>
              </a:rPr>
              <a:t>Taller de ebanistería M.S.</a:t>
            </a:r>
          </a:p>
        </p:txBody>
      </p:sp>
      <p:pic>
        <p:nvPicPr>
          <p:cNvPr id="4" name="Imagen 3">
            <a:extLst>
              <a:ext uri="{FF2B5EF4-FFF2-40B4-BE49-F238E27FC236}">
                <a16:creationId xmlns:a16="http://schemas.microsoft.com/office/drawing/2014/main" id="{074E5C11-AE0E-4C94-173F-1E3C79373684}"/>
              </a:ext>
            </a:extLst>
          </p:cNvPr>
          <p:cNvPicPr>
            <a:picLocks noChangeAspect="1"/>
          </p:cNvPicPr>
          <p:nvPr/>
        </p:nvPicPr>
        <p:blipFill>
          <a:blip r:embed="rId2"/>
          <a:stretch>
            <a:fillRect/>
          </a:stretch>
        </p:blipFill>
        <p:spPr>
          <a:xfrm>
            <a:off x="354609" y="2978943"/>
            <a:ext cx="5314004" cy="3794432"/>
          </a:xfrm>
          <a:prstGeom prst="rect">
            <a:avLst/>
          </a:prstGeom>
        </p:spPr>
      </p:pic>
      <p:sp>
        <p:nvSpPr>
          <p:cNvPr id="5" name="CuadroTexto 4">
            <a:extLst>
              <a:ext uri="{FF2B5EF4-FFF2-40B4-BE49-F238E27FC236}">
                <a16:creationId xmlns:a16="http://schemas.microsoft.com/office/drawing/2014/main" id="{ED69619B-0CCF-9505-5C11-291CF85D8473}"/>
              </a:ext>
            </a:extLst>
          </p:cNvPr>
          <p:cNvSpPr txBox="1"/>
          <p:nvPr/>
        </p:nvSpPr>
        <p:spPr>
          <a:xfrm>
            <a:off x="5339429" y="3429000"/>
            <a:ext cx="5925602" cy="1754326"/>
          </a:xfrm>
          <a:prstGeom prst="rect">
            <a:avLst/>
          </a:prstGeom>
          <a:noFill/>
        </p:spPr>
        <p:txBody>
          <a:bodyPr wrap="square" rtlCol="0">
            <a:spAutoFit/>
          </a:bodyPr>
          <a:lstStyle/>
          <a:p>
            <a:r>
              <a:rPr lang="es-CO" dirty="0">
                <a:latin typeface="+mj-lt"/>
              </a:rPr>
              <a:t>Nos dedicamos a fabricar artículos de madera con técnicas artesanales y ancestrales para brindar la mas alta calidad en nuestros productos. El punto fuerte de nuestro servicio esta en aceptar pedidos personalizados y poder ayudar a hacer realidad sus proyectos personales utilizando siempre madera de la mejor calidad </a:t>
            </a:r>
          </a:p>
        </p:txBody>
      </p:sp>
    </p:spTree>
    <p:extLst>
      <p:ext uri="{BB962C8B-B14F-4D97-AF65-F5344CB8AC3E}">
        <p14:creationId xmlns:p14="http://schemas.microsoft.com/office/powerpoint/2010/main" val="1038041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6957031" y="2156516"/>
            <a:ext cx="2565715" cy="400110"/>
          </a:xfrm>
          <a:prstGeom prst="rect">
            <a:avLst/>
          </a:prstGeom>
          <a:noFill/>
        </p:spPr>
        <p:txBody>
          <a:bodyPr wrap="square" rtlCol="0">
            <a:spAutoFit/>
          </a:bodyPr>
          <a:lstStyle/>
          <a:p>
            <a:r>
              <a:rPr lang="es-CO" sz="2000" b="1" dirty="0">
                <a:latin typeface="+mj-lt"/>
              </a:rPr>
              <a:t>Producto estrella </a:t>
            </a:r>
            <a:endParaRPr lang="es-ES" sz="2000" b="1" dirty="0">
              <a:latin typeface="+mj-lt"/>
            </a:endParaRPr>
          </a:p>
        </p:txBody>
      </p:sp>
      <p:pic>
        <p:nvPicPr>
          <p:cNvPr id="5" name="Imagen 4">
            <a:extLst>
              <a:ext uri="{FF2B5EF4-FFF2-40B4-BE49-F238E27FC236}">
                <a16:creationId xmlns:a16="http://schemas.microsoft.com/office/drawing/2014/main" id="{E56A30C0-1F94-CFA3-AC26-6B779BA0253C}"/>
              </a:ext>
            </a:extLst>
          </p:cNvPr>
          <p:cNvPicPr>
            <a:picLocks noChangeAspect="1"/>
          </p:cNvPicPr>
          <p:nvPr/>
        </p:nvPicPr>
        <p:blipFill rotWithShape="1">
          <a:blip r:embed="rId2">
            <a:extLst>
              <a:ext uri="{28A0092B-C50C-407E-A947-70E740481C1C}">
                <a14:useLocalDpi xmlns:a14="http://schemas.microsoft.com/office/drawing/2010/main" val="0"/>
              </a:ext>
            </a:extLst>
          </a:blip>
          <a:srcRect t="28759" b="18038"/>
          <a:stretch/>
        </p:blipFill>
        <p:spPr>
          <a:xfrm>
            <a:off x="4955648" y="2690597"/>
            <a:ext cx="5727234" cy="4048531"/>
          </a:xfrm>
          <a:prstGeom prst="rect">
            <a:avLst/>
          </a:prstGeom>
        </p:spPr>
      </p:pic>
      <p:pic>
        <p:nvPicPr>
          <p:cNvPr id="6" name="Imagen 5">
            <a:extLst>
              <a:ext uri="{FF2B5EF4-FFF2-40B4-BE49-F238E27FC236}">
                <a16:creationId xmlns:a16="http://schemas.microsoft.com/office/drawing/2014/main" id="{88C5DF68-B1EF-0EE4-A7E3-6C116559306E}"/>
              </a:ext>
            </a:extLst>
          </p:cNvPr>
          <p:cNvPicPr>
            <a:picLocks noChangeAspect="1"/>
          </p:cNvPicPr>
          <p:nvPr/>
        </p:nvPicPr>
        <p:blipFill rotWithShape="1">
          <a:blip r:embed="rId3"/>
          <a:srcRect l="10388" t="23213" r="12457" b="26541"/>
          <a:stretch/>
        </p:blipFill>
        <p:spPr>
          <a:xfrm>
            <a:off x="3136392" y="822960"/>
            <a:ext cx="2430204" cy="2108970"/>
          </a:xfrm>
          <a:prstGeom prst="rect">
            <a:avLst/>
          </a:prstGeom>
        </p:spPr>
      </p:pic>
      <p:pic>
        <p:nvPicPr>
          <p:cNvPr id="8" name="Imagen 7">
            <a:extLst>
              <a:ext uri="{FF2B5EF4-FFF2-40B4-BE49-F238E27FC236}">
                <a16:creationId xmlns:a16="http://schemas.microsoft.com/office/drawing/2014/main" id="{15DCD356-A175-6295-5707-C6277ACD01D9}"/>
              </a:ext>
            </a:extLst>
          </p:cNvPr>
          <p:cNvPicPr>
            <a:picLocks noChangeAspect="1"/>
          </p:cNvPicPr>
          <p:nvPr/>
        </p:nvPicPr>
        <p:blipFill rotWithShape="1">
          <a:blip r:embed="rId4"/>
          <a:srcRect l="12605" r="8910" b="11234"/>
          <a:stretch/>
        </p:blipFill>
        <p:spPr>
          <a:xfrm>
            <a:off x="783005" y="822960"/>
            <a:ext cx="2214527" cy="3337560"/>
          </a:xfrm>
          <a:prstGeom prst="rect">
            <a:avLst/>
          </a:prstGeom>
        </p:spPr>
      </p:pic>
    </p:spTree>
    <p:extLst>
      <p:ext uri="{BB962C8B-B14F-4D97-AF65-F5344CB8AC3E}">
        <p14:creationId xmlns:p14="http://schemas.microsoft.com/office/powerpoint/2010/main" val="1140306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F62736-00F8-AC59-7C70-3BFEBF5F20EA}"/>
              </a:ext>
            </a:extLst>
          </p:cNvPr>
          <p:cNvSpPr>
            <a:spLocks noGrp="1"/>
          </p:cNvSpPr>
          <p:nvPr>
            <p:ph type="title"/>
          </p:nvPr>
        </p:nvSpPr>
        <p:spPr>
          <a:xfrm>
            <a:off x="838200" y="145669"/>
            <a:ext cx="10515600" cy="521843"/>
          </a:xfrm>
        </p:spPr>
        <p:txBody>
          <a:bodyPr>
            <a:normAutofit fontScale="90000"/>
          </a:bodyPr>
          <a:lstStyle/>
          <a:p>
            <a:pPr algn="ctr"/>
            <a:r>
              <a:rPr lang="es-CO" sz="4400" dirty="0">
                <a:latin typeface="Bodoni MT Black" panose="02070A03080606020203" pitchFamily="18" charset="0"/>
              </a:rPr>
              <a:t>Análisis de la competencia </a:t>
            </a:r>
            <a:endParaRPr lang="es-ES" dirty="0"/>
          </a:p>
        </p:txBody>
      </p:sp>
      <p:pic>
        <p:nvPicPr>
          <p:cNvPr id="4" name="Imagen 3">
            <a:extLst>
              <a:ext uri="{FF2B5EF4-FFF2-40B4-BE49-F238E27FC236}">
                <a16:creationId xmlns:a16="http://schemas.microsoft.com/office/drawing/2014/main" id="{FFFCB95C-C8CA-057A-B407-6E97BDB21ECB}"/>
              </a:ext>
            </a:extLst>
          </p:cNvPr>
          <p:cNvPicPr>
            <a:picLocks noChangeAspect="1"/>
          </p:cNvPicPr>
          <p:nvPr/>
        </p:nvPicPr>
        <p:blipFill>
          <a:blip r:embed="rId2"/>
          <a:stretch>
            <a:fillRect/>
          </a:stretch>
        </p:blipFill>
        <p:spPr>
          <a:xfrm>
            <a:off x="3435918" y="886968"/>
            <a:ext cx="5652104" cy="5971032"/>
          </a:xfrm>
          <a:prstGeom prst="rect">
            <a:avLst/>
          </a:prstGeom>
        </p:spPr>
      </p:pic>
    </p:spTree>
    <p:extLst>
      <p:ext uri="{BB962C8B-B14F-4D97-AF65-F5344CB8AC3E}">
        <p14:creationId xmlns:p14="http://schemas.microsoft.com/office/powerpoint/2010/main" val="2052061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F62736-00F8-AC59-7C70-3BFEBF5F20EA}"/>
              </a:ext>
            </a:extLst>
          </p:cNvPr>
          <p:cNvSpPr>
            <a:spLocks noGrp="1"/>
          </p:cNvSpPr>
          <p:nvPr>
            <p:ph type="title"/>
          </p:nvPr>
        </p:nvSpPr>
        <p:spPr>
          <a:xfrm>
            <a:off x="838200" y="104203"/>
            <a:ext cx="10515600" cy="521843"/>
          </a:xfrm>
        </p:spPr>
        <p:txBody>
          <a:bodyPr>
            <a:normAutofit fontScale="90000"/>
          </a:bodyPr>
          <a:lstStyle/>
          <a:p>
            <a:pPr algn="ctr"/>
            <a:r>
              <a:rPr lang="es-CO" sz="4400" dirty="0">
                <a:latin typeface="Bodoni MT Black" panose="02070A03080606020203" pitchFamily="18" charset="0"/>
              </a:rPr>
              <a:t>Análisis de la competencia </a:t>
            </a:r>
            <a:endParaRPr lang="es-ES" dirty="0"/>
          </a:p>
        </p:txBody>
      </p:sp>
      <p:pic>
        <p:nvPicPr>
          <p:cNvPr id="5" name="Imagen 4">
            <a:extLst>
              <a:ext uri="{FF2B5EF4-FFF2-40B4-BE49-F238E27FC236}">
                <a16:creationId xmlns:a16="http://schemas.microsoft.com/office/drawing/2014/main" id="{A2B8B794-44CD-FB14-E962-6294C4968014}"/>
              </a:ext>
            </a:extLst>
          </p:cNvPr>
          <p:cNvPicPr>
            <a:picLocks noChangeAspect="1"/>
          </p:cNvPicPr>
          <p:nvPr/>
        </p:nvPicPr>
        <p:blipFill>
          <a:blip r:embed="rId2"/>
          <a:stretch>
            <a:fillRect/>
          </a:stretch>
        </p:blipFill>
        <p:spPr>
          <a:xfrm>
            <a:off x="3439858" y="886968"/>
            <a:ext cx="5630990" cy="5957552"/>
          </a:xfrm>
          <a:prstGeom prst="rect">
            <a:avLst/>
          </a:prstGeom>
        </p:spPr>
      </p:pic>
    </p:spTree>
    <p:extLst>
      <p:ext uri="{BB962C8B-B14F-4D97-AF65-F5344CB8AC3E}">
        <p14:creationId xmlns:p14="http://schemas.microsoft.com/office/powerpoint/2010/main" val="2125828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A1B9D-FB4E-C1FD-0404-CD24C2C069C5}"/>
              </a:ext>
            </a:extLst>
          </p:cNvPr>
          <p:cNvSpPr>
            <a:spLocks noGrp="1"/>
          </p:cNvSpPr>
          <p:nvPr>
            <p:ph type="title"/>
          </p:nvPr>
        </p:nvSpPr>
        <p:spPr>
          <a:xfrm>
            <a:off x="838200" y="1188085"/>
            <a:ext cx="10515600" cy="750443"/>
          </a:xfrm>
        </p:spPr>
        <p:txBody>
          <a:bodyPr>
            <a:normAutofit fontScale="90000"/>
          </a:bodyPr>
          <a:lstStyle/>
          <a:p>
            <a:r>
              <a:rPr lang="es-CO" sz="4400" dirty="0">
                <a:latin typeface="Bodoni MT Black" panose="02070A03080606020203" pitchFamily="18" charset="0"/>
              </a:rPr>
              <a:t>Costos variables de la producción</a:t>
            </a:r>
            <a:endParaRPr lang="es-ES" dirty="0"/>
          </a:p>
        </p:txBody>
      </p:sp>
      <p:sp>
        <p:nvSpPr>
          <p:cNvPr id="3" name="Marcador de contenido 2">
            <a:extLst>
              <a:ext uri="{FF2B5EF4-FFF2-40B4-BE49-F238E27FC236}">
                <a16:creationId xmlns:a16="http://schemas.microsoft.com/office/drawing/2014/main" id="{1E7AC4E0-98BC-6F60-E9B9-1852196AF2A7}"/>
              </a:ext>
            </a:extLst>
          </p:cNvPr>
          <p:cNvSpPr>
            <a:spLocks noGrp="1"/>
          </p:cNvSpPr>
          <p:nvPr>
            <p:ph idx="1"/>
          </p:nvPr>
        </p:nvSpPr>
        <p:spPr>
          <a:xfrm>
            <a:off x="838200" y="1728216"/>
            <a:ext cx="3523488" cy="606679"/>
          </a:xfrm>
        </p:spPr>
        <p:txBody>
          <a:bodyPr>
            <a:normAutofit/>
          </a:bodyPr>
          <a:lstStyle/>
          <a:p>
            <a:pPr marL="0" indent="0">
              <a:buNone/>
            </a:pPr>
            <a:r>
              <a:rPr lang="es-ES" dirty="0">
                <a:latin typeface="+mj-lt"/>
              </a:rPr>
              <a:t>Insumos y materiales</a:t>
            </a:r>
          </a:p>
        </p:txBody>
      </p:sp>
      <p:pic>
        <p:nvPicPr>
          <p:cNvPr id="7" name="Imagen 6">
            <a:extLst>
              <a:ext uri="{FF2B5EF4-FFF2-40B4-BE49-F238E27FC236}">
                <a16:creationId xmlns:a16="http://schemas.microsoft.com/office/drawing/2014/main" id="{961856BC-10CB-3775-88EB-019E5518C61D}"/>
              </a:ext>
            </a:extLst>
          </p:cNvPr>
          <p:cNvPicPr>
            <a:picLocks noChangeAspect="1"/>
          </p:cNvPicPr>
          <p:nvPr/>
        </p:nvPicPr>
        <p:blipFill>
          <a:blip r:embed="rId2"/>
          <a:stretch>
            <a:fillRect/>
          </a:stretch>
        </p:blipFill>
        <p:spPr>
          <a:xfrm>
            <a:off x="0" y="2284036"/>
            <a:ext cx="12192000" cy="4208839"/>
          </a:xfrm>
          <a:prstGeom prst="rect">
            <a:avLst/>
          </a:prstGeom>
        </p:spPr>
      </p:pic>
    </p:spTree>
    <p:extLst>
      <p:ext uri="{BB962C8B-B14F-4D97-AF65-F5344CB8AC3E}">
        <p14:creationId xmlns:p14="http://schemas.microsoft.com/office/powerpoint/2010/main" val="1404547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A1B9D-FB4E-C1FD-0404-CD24C2C069C5}"/>
              </a:ext>
            </a:extLst>
          </p:cNvPr>
          <p:cNvSpPr>
            <a:spLocks noGrp="1"/>
          </p:cNvSpPr>
          <p:nvPr>
            <p:ph type="title"/>
          </p:nvPr>
        </p:nvSpPr>
        <p:spPr>
          <a:xfrm>
            <a:off x="1636776" y="365125"/>
            <a:ext cx="9717024" cy="750443"/>
          </a:xfrm>
        </p:spPr>
        <p:txBody>
          <a:bodyPr>
            <a:normAutofit fontScale="90000"/>
          </a:bodyPr>
          <a:lstStyle/>
          <a:p>
            <a:r>
              <a:rPr lang="es-CO" sz="4400" dirty="0">
                <a:latin typeface="Bodoni MT Black" panose="02070A03080606020203" pitchFamily="18" charset="0"/>
              </a:rPr>
              <a:t>Costos variables de la producción</a:t>
            </a:r>
            <a:endParaRPr lang="es-ES" dirty="0"/>
          </a:p>
        </p:txBody>
      </p:sp>
      <p:sp>
        <p:nvSpPr>
          <p:cNvPr id="3" name="Marcador de contenido 2">
            <a:extLst>
              <a:ext uri="{FF2B5EF4-FFF2-40B4-BE49-F238E27FC236}">
                <a16:creationId xmlns:a16="http://schemas.microsoft.com/office/drawing/2014/main" id="{1E7AC4E0-98BC-6F60-E9B9-1852196AF2A7}"/>
              </a:ext>
            </a:extLst>
          </p:cNvPr>
          <p:cNvSpPr>
            <a:spLocks noGrp="1"/>
          </p:cNvSpPr>
          <p:nvPr>
            <p:ph idx="1"/>
          </p:nvPr>
        </p:nvSpPr>
        <p:spPr>
          <a:xfrm>
            <a:off x="1636776" y="1160907"/>
            <a:ext cx="3008376" cy="606679"/>
          </a:xfrm>
        </p:spPr>
        <p:txBody>
          <a:bodyPr>
            <a:normAutofit/>
          </a:bodyPr>
          <a:lstStyle/>
          <a:p>
            <a:pPr marL="0" indent="0">
              <a:buNone/>
            </a:pPr>
            <a:r>
              <a:rPr lang="es-ES" dirty="0">
                <a:latin typeface="+mj-lt"/>
              </a:rPr>
              <a:t>Mano de obra</a:t>
            </a:r>
          </a:p>
        </p:txBody>
      </p:sp>
      <p:pic>
        <p:nvPicPr>
          <p:cNvPr id="6" name="Imagen 5">
            <a:extLst>
              <a:ext uri="{FF2B5EF4-FFF2-40B4-BE49-F238E27FC236}">
                <a16:creationId xmlns:a16="http://schemas.microsoft.com/office/drawing/2014/main" id="{26616953-9B2B-3CF6-FEE6-940B6AF4B3D8}"/>
              </a:ext>
            </a:extLst>
          </p:cNvPr>
          <p:cNvPicPr>
            <a:picLocks noChangeAspect="1"/>
          </p:cNvPicPr>
          <p:nvPr/>
        </p:nvPicPr>
        <p:blipFill>
          <a:blip r:embed="rId2"/>
          <a:stretch>
            <a:fillRect/>
          </a:stretch>
        </p:blipFill>
        <p:spPr>
          <a:xfrm>
            <a:off x="1434363" y="1710979"/>
            <a:ext cx="9323274" cy="5147021"/>
          </a:xfrm>
          <a:prstGeom prst="rect">
            <a:avLst/>
          </a:prstGeom>
        </p:spPr>
      </p:pic>
    </p:spTree>
    <p:extLst>
      <p:ext uri="{BB962C8B-B14F-4D97-AF65-F5344CB8AC3E}">
        <p14:creationId xmlns:p14="http://schemas.microsoft.com/office/powerpoint/2010/main" val="972424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1A1B9D-FB4E-C1FD-0404-CD24C2C069C5}"/>
              </a:ext>
            </a:extLst>
          </p:cNvPr>
          <p:cNvSpPr>
            <a:spLocks noGrp="1"/>
          </p:cNvSpPr>
          <p:nvPr>
            <p:ph type="title"/>
          </p:nvPr>
        </p:nvSpPr>
        <p:spPr>
          <a:xfrm>
            <a:off x="838200" y="1106424"/>
            <a:ext cx="10515600" cy="750443"/>
          </a:xfrm>
        </p:spPr>
        <p:txBody>
          <a:bodyPr>
            <a:normAutofit fontScale="90000"/>
          </a:bodyPr>
          <a:lstStyle/>
          <a:p>
            <a:r>
              <a:rPr lang="es-CO" sz="4400" dirty="0">
                <a:latin typeface="Bodoni MT Black" panose="02070A03080606020203" pitchFamily="18" charset="0"/>
              </a:rPr>
              <a:t>Costos variables de la producción</a:t>
            </a:r>
            <a:endParaRPr lang="es-ES" dirty="0"/>
          </a:p>
        </p:txBody>
      </p:sp>
      <p:sp>
        <p:nvSpPr>
          <p:cNvPr id="3" name="Marcador de contenido 2">
            <a:extLst>
              <a:ext uri="{FF2B5EF4-FFF2-40B4-BE49-F238E27FC236}">
                <a16:creationId xmlns:a16="http://schemas.microsoft.com/office/drawing/2014/main" id="{1E7AC4E0-98BC-6F60-E9B9-1852196AF2A7}"/>
              </a:ext>
            </a:extLst>
          </p:cNvPr>
          <p:cNvSpPr>
            <a:spLocks noGrp="1"/>
          </p:cNvSpPr>
          <p:nvPr>
            <p:ph idx="1"/>
          </p:nvPr>
        </p:nvSpPr>
        <p:spPr>
          <a:xfrm>
            <a:off x="838200" y="1831594"/>
            <a:ext cx="3523488" cy="606679"/>
          </a:xfrm>
        </p:spPr>
        <p:txBody>
          <a:bodyPr>
            <a:normAutofit/>
          </a:bodyPr>
          <a:lstStyle/>
          <a:p>
            <a:pPr marL="0" indent="0">
              <a:buNone/>
            </a:pPr>
            <a:r>
              <a:rPr lang="es-ES" dirty="0">
                <a:latin typeface="+mj-lt"/>
              </a:rPr>
              <a:t>Otros costos variables</a:t>
            </a:r>
          </a:p>
        </p:txBody>
      </p:sp>
      <p:pic>
        <p:nvPicPr>
          <p:cNvPr id="6" name="Imagen 5">
            <a:extLst>
              <a:ext uri="{FF2B5EF4-FFF2-40B4-BE49-F238E27FC236}">
                <a16:creationId xmlns:a16="http://schemas.microsoft.com/office/drawing/2014/main" id="{CB1306CC-1AAD-12F4-D98F-DEA6270A2F1C}"/>
              </a:ext>
            </a:extLst>
          </p:cNvPr>
          <p:cNvPicPr>
            <a:picLocks noChangeAspect="1"/>
          </p:cNvPicPr>
          <p:nvPr/>
        </p:nvPicPr>
        <p:blipFill>
          <a:blip r:embed="rId2"/>
          <a:stretch>
            <a:fillRect/>
          </a:stretch>
        </p:blipFill>
        <p:spPr>
          <a:xfrm>
            <a:off x="0" y="2444683"/>
            <a:ext cx="12192000" cy="4413317"/>
          </a:xfrm>
          <a:prstGeom prst="rect">
            <a:avLst/>
          </a:prstGeom>
        </p:spPr>
      </p:pic>
    </p:spTree>
    <p:extLst>
      <p:ext uri="{BB962C8B-B14F-4D97-AF65-F5344CB8AC3E}">
        <p14:creationId xmlns:p14="http://schemas.microsoft.com/office/powerpoint/2010/main" val="928365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3DE033-7CD6-A53E-3AA3-D065EC166D71}"/>
              </a:ext>
            </a:extLst>
          </p:cNvPr>
          <p:cNvSpPr>
            <a:spLocks noGrp="1"/>
          </p:cNvSpPr>
          <p:nvPr>
            <p:ph type="title"/>
          </p:nvPr>
        </p:nvSpPr>
        <p:spPr/>
        <p:txBody>
          <a:bodyPr/>
          <a:lstStyle/>
          <a:p>
            <a:r>
              <a:rPr lang="es-CO" sz="4400" dirty="0">
                <a:latin typeface="Bodoni MT Black" panose="02070A03080606020203" pitchFamily="18" charset="0"/>
              </a:rPr>
              <a:t>Costos Fijo y Gastos </a:t>
            </a:r>
            <a:endParaRPr lang="es-ES" dirty="0"/>
          </a:p>
        </p:txBody>
      </p:sp>
      <p:pic>
        <p:nvPicPr>
          <p:cNvPr id="5" name="Imagen 4">
            <a:extLst>
              <a:ext uri="{FF2B5EF4-FFF2-40B4-BE49-F238E27FC236}">
                <a16:creationId xmlns:a16="http://schemas.microsoft.com/office/drawing/2014/main" id="{C733712F-4606-87E7-0683-A2DFB21E8AA4}"/>
              </a:ext>
            </a:extLst>
          </p:cNvPr>
          <p:cNvPicPr>
            <a:picLocks noChangeAspect="1"/>
          </p:cNvPicPr>
          <p:nvPr/>
        </p:nvPicPr>
        <p:blipFill>
          <a:blip r:embed="rId2"/>
          <a:stretch>
            <a:fillRect/>
          </a:stretch>
        </p:blipFill>
        <p:spPr>
          <a:xfrm>
            <a:off x="92773" y="1690688"/>
            <a:ext cx="5832539" cy="2643275"/>
          </a:xfrm>
          <a:prstGeom prst="rect">
            <a:avLst/>
          </a:prstGeom>
        </p:spPr>
      </p:pic>
      <p:pic>
        <p:nvPicPr>
          <p:cNvPr id="6" name="Imagen 5">
            <a:extLst>
              <a:ext uri="{FF2B5EF4-FFF2-40B4-BE49-F238E27FC236}">
                <a16:creationId xmlns:a16="http://schemas.microsoft.com/office/drawing/2014/main" id="{2BCE9E48-661E-6766-52E9-6A756A200638}"/>
              </a:ext>
            </a:extLst>
          </p:cNvPr>
          <p:cNvPicPr>
            <a:picLocks noChangeAspect="1"/>
          </p:cNvPicPr>
          <p:nvPr/>
        </p:nvPicPr>
        <p:blipFill>
          <a:blip r:embed="rId3"/>
          <a:stretch>
            <a:fillRect/>
          </a:stretch>
        </p:blipFill>
        <p:spPr>
          <a:xfrm>
            <a:off x="6266688" y="1690688"/>
            <a:ext cx="5832539" cy="2643275"/>
          </a:xfrm>
          <a:prstGeom prst="rect">
            <a:avLst/>
          </a:prstGeom>
        </p:spPr>
      </p:pic>
      <p:pic>
        <p:nvPicPr>
          <p:cNvPr id="7" name="Imagen 6">
            <a:extLst>
              <a:ext uri="{FF2B5EF4-FFF2-40B4-BE49-F238E27FC236}">
                <a16:creationId xmlns:a16="http://schemas.microsoft.com/office/drawing/2014/main" id="{6393E68A-8E3D-F491-9979-5713CE20A600}"/>
              </a:ext>
            </a:extLst>
          </p:cNvPr>
          <p:cNvPicPr>
            <a:picLocks noChangeAspect="1"/>
          </p:cNvPicPr>
          <p:nvPr/>
        </p:nvPicPr>
        <p:blipFill>
          <a:blip r:embed="rId4"/>
          <a:stretch>
            <a:fillRect/>
          </a:stretch>
        </p:blipFill>
        <p:spPr>
          <a:xfrm>
            <a:off x="2714625" y="5341429"/>
            <a:ext cx="6762750" cy="1076325"/>
          </a:xfrm>
          <a:prstGeom prst="rect">
            <a:avLst/>
          </a:prstGeom>
        </p:spPr>
      </p:pic>
    </p:spTree>
    <p:extLst>
      <p:ext uri="{BB962C8B-B14F-4D97-AF65-F5344CB8AC3E}">
        <p14:creationId xmlns:p14="http://schemas.microsoft.com/office/powerpoint/2010/main" val="538466338"/>
      </p:ext>
    </p:extLst>
  </p:cSld>
  <p:clrMapOvr>
    <a:masterClrMapping/>
  </p:clrMapOvr>
</p:sld>
</file>

<file path=ppt/theme/theme1.xml><?xml version="1.0" encoding="utf-8"?>
<a:theme xmlns:a="http://schemas.openxmlformats.org/drawingml/2006/main" name="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8723</TotalTime>
  <Words>889</Words>
  <Application>Microsoft Office PowerPoint</Application>
  <PresentationFormat>Panorámica</PresentationFormat>
  <Paragraphs>508</Paragraphs>
  <Slides>14</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Arial</vt:lpstr>
      <vt:lpstr>Bodoni MT Black</vt:lpstr>
      <vt:lpstr>Calibri</vt:lpstr>
      <vt:lpstr>Century Gothic</vt:lpstr>
      <vt:lpstr>Wingdings 3</vt:lpstr>
      <vt:lpstr>Espiral</vt:lpstr>
      <vt:lpstr>Presentación de PowerPoint</vt:lpstr>
      <vt:lpstr>Presentación de PowerPoint</vt:lpstr>
      <vt:lpstr>Presentación de PowerPoint</vt:lpstr>
      <vt:lpstr>Análisis de la competencia </vt:lpstr>
      <vt:lpstr>Análisis de la competencia </vt:lpstr>
      <vt:lpstr>Costos variables de la producción</vt:lpstr>
      <vt:lpstr>Costos variables de la producción</vt:lpstr>
      <vt:lpstr>Costos variables de la producción</vt:lpstr>
      <vt:lpstr>Costos Fijo y Gastos </vt:lpstr>
      <vt:lpstr>Precio final del producto</vt:lpstr>
      <vt:lpstr>Capacidad de producción</vt:lpstr>
      <vt:lpstr>Procesos tercerizados </vt:lpstr>
      <vt:lpstr>Procesos tercerizados </vt:lpstr>
      <vt:lpstr>Mis Aprendizajes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Est. SANTIAGO CARVAJAL SALAZAR</dc:creator>
  <cp:lastModifiedBy>Mateo Sepulveda</cp:lastModifiedBy>
  <cp:revision>32</cp:revision>
  <dcterms:created xsi:type="dcterms:W3CDTF">2021-08-17T13:37:03Z</dcterms:created>
  <dcterms:modified xsi:type="dcterms:W3CDTF">2022-05-06T19:44:19Z</dcterms:modified>
</cp:coreProperties>
</file>

<file path=docProps/thumbnail.jpeg>
</file>